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7.jpg" ContentType="image/jpg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  <p:sldMasterId id="2147483709" r:id="rId5"/>
    <p:sldMasterId id="2147483774" r:id="rId6"/>
    <p:sldMasterId id="2147483777" r:id="rId7"/>
    <p:sldMasterId id="2147483790" r:id="rId8"/>
  </p:sldMasterIdLst>
  <p:notesMasterIdLst>
    <p:notesMasterId r:id="rId35"/>
  </p:notesMasterIdLst>
  <p:sldIdLst>
    <p:sldId id="268" r:id="rId9"/>
    <p:sldId id="2287" r:id="rId10"/>
    <p:sldId id="267" r:id="rId11"/>
    <p:sldId id="2024" r:id="rId12"/>
    <p:sldId id="2097" r:id="rId13"/>
    <p:sldId id="2099" r:id="rId14"/>
    <p:sldId id="3127" r:id="rId15"/>
    <p:sldId id="256" r:id="rId16"/>
    <p:sldId id="279" r:id="rId17"/>
    <p:sldId id="293" r:id="rId18"/>
    <p:sldId id="2226" r:id="rId19"/>
    <p:sldId id="2129" r:id="rId20"/>
    <p:sldId id="2134" r:id="rId21"/>
    <p:sldId id="2297" r:id="rId22"/>
    <p:sldId id="3107" r:id="rId23"/>
    <p:sldId id="3109" r:id="rId24"/>
    <p:sldId id="3108" r:id="rId25"/>
    <p:sldId id="3124" r:id="rId26"/>
    <p:sldId id="3125" r:id="rId27"/>
    <p:sldId id="3110" r:id="rId28"/>
    <p:sldId id="3126" r:id="rId29"/>
    <p:sldId id="2188" r:id="rId30"/>
    <p:sldId id="2296" r:id="rId31"/>
    <p:sldId id="2264" r:id="rId32"/>
    <p:sldId id="2265" r:id="rId33"/>
    <p:sldId id="2291" r:id="rId34"/>
  </p:sldIdLst>
  <p:sldSz cx="20104100" cy="11309350"/>
  <p:notesSz cx="9296400" cy="7010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938" userDrawn="1">
          <p15:clr>
            <a:srgbClr val="A4A3A4"/>
          </p15:clr>
        </p15:guide>
        <p15:guide id="2" pos="42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3CF103-CD13-09EB-2CD9-4720EC2BA0D0}" name="Chau, Ha" initials="HC" userId="Chau, Ha" providerId="None"/>
  <p188:author id="{BF0F0E1F-11DE-DFC5-D765-FE44830B9E44}" name="Brittany Sutton" initials="BS" userId="S::Brittany.Sutton@usi-inc.org::853e5927-0b0a-4120-8539-63fd508de0da" providerId="AD"/>
  <p188:author id="{5810D13A-F597-A1E1-DB92-2B69F6BCAF21}" name="Matel, Mark" initials="MM" userId="S::Mark.Matel@norfolk.gov::4d7654b0-bce5-417a-bb0f-dc452592bdae" providerId="AD"/>
  <p188:author id="{01EDFA43-EC5F-725B-53C7-3F993B5DDB2C}" name="Gordon, Shamekia" initials="SG" userId="S::Shamekia.Gordon@norfolk.gov::0f2c4618-5b00-4510-92c9-a1ae5fcf9471" providerId="AD"/>
  <p188:author id="{91AF274D-41D8-ACD7-F23E-52E1B5F57BFC}" name="McGill, Marcia A" initials="MM" userId="S::Marcia.McGill@norfolk.gov::e3b541be-b69c-4550-85a9-f98ee1bee044" providerId="AD"/>
  <p188:author id="{30DAC16C-7FDE-02A3-D748-0BDDD54A783B}" name="Alicia Walter" initials="AW" userId="S::Alicia.Walter@usi-inc.org::ddc3a038-a30f-4af8-bda9-2fdb0686f0a2" providerId="AD"/>
  <p188:author id="{0BB0C871-7095-A19B-789B-B016A4EF053C}" name="Nicole Brown" initials="NB" userId="S::Nicole.Brown@usi-inc.org::c5d5c7ad-6854-46b9-9142-7203140dc24f" providerId="AD"/>
  <p188:author id="{5A4DA892-02C3-8C19-46D5-C6E2EA070605}" name="Davis, Paige" initials="" userId="S::Paige.Davis@norfolk.gov::18b41687-e487-4a05-b5d2-e7d56bcdbf2e" providerId="AD"/>
  <p188:author id="{7A60D6B3-DC7A-F6EB-FE61-44AC18503F25}" name="Ha Chau" initials="HC" userId="2b00eee81eacb726" providerId="Windows Live"/>
  <p188:author id="{6CFBA9BF-21EC-1513-2B32-82F9C32234D8}" name="Aponte, Krystle" initials="KA" userId="S::Krystle.Glover@norfolk.gov::a371c5fe-f0da-435a-a677-056f3da6adaf" providerId="AD"/>
  <p188:author id="{C748F6C3-856D-7823-0BE4-583EE21A54FF}" name="Chau, Ha" initials="CH" userId="S::Ha.Chau@norfolk.gov::e4e593e7-c698-4961-937f-cce7532e91f3" providerId="AD"/>
  <p188:author id="{0D1A76D4-EAD2-33C3-9A6F-E3AECA001C16}" name="Perry, Susan" initials="SP" userId="S::Susan.Perry@norfolk.gov::a50acc87-84b4-4651-ad1c-3d6b36854f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9" autoAdjust="0"/>
    <p:restoredTop sz="87025" autoAdjust="0"/>
  </p:normalViewPr>
  <p:slideViewPr>
    <p:cSldViewPr snapToGrid="0">
      <p:cViewPr>
        <p:scale>
          <a:sx n="40" d="100"/>
          <a:sy n="40" d="100"/>
        </p:scale>
        <p:origin x="1430" y="173"/>
      </p:cViewPr>
      <p:guideLst>
        <p:guide orient="horz" pos="2938"/>
        <p:guide pos="428"/>
      </p:guideLst>
    </p:cSldViewPr>
  </p:slideViewPr>
  <p:outlineViewPr>
    <p:cViewPr>
      <p:scale>
        <a:sx n="33" d="100"/>
        <a:sy n="33" d="100"/>
      </p:scale>
      <p:origin x="0" y="-2083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81439-8996-4772-93E3-18D066C8DB53}" type="doc">
      <dgm:prSet loTypeId="urn:microsoft.com/office/officeart/2005/8/layout/radial6" loCatId="relationship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EB160D70-F626-429A-AA76-B2F6E45AD7DE}">
      <dgm:prSet phldrT="[Text]" custT="1"/>
      <dgm:spPr/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576 (94%) Households Enrolled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1595 Individuals </a:t>
          </a:r>
        </a:p>
      </dgm:t>
    </dgm:pt>
    <dgm:pt modelId="{7569FC96-ADD2-461D-B816-6867BFB55422}" type="parTrans" cxnId="{26D8783A-3A2F-4225-9D25-441E72270041}">
      <dgm:prSet/>
      <dgm:spPr/>
      <dgm:t>
        <a:bodyPr/>
        <a:lstStyle/>
        <a:p>
          <a:endParaRPr lang="en-US" sz="2400"/>
        </a:p>
      </dgm:t>
    </dgm:pt>
    <dgm:pt modelId="{F1C7BC66-2B45-40AF-BD64-5DE3230DE33A}" type="sibTrans" cxnId="{26D8783A-3A2F-4225-9D25-441E72270041}">
      <dgm:prSet/>
      <dgm:spPr/>
      <dgm:t>
        <a:bodyPr/>
        <a:lstStyle/>
        <a:p>
          <a:endParaRPr lang="en-US" sz="2400"/>
        </a:p>
      </dgm:t>
    </dgm:pt>
    <dgm:pt modelId="{BE551469-4162-4A33-BFFA-CA312A68712F}">
      <dgm:prSet phldrT="[Text]" custT="1"/>
      <dgm:spPr/>
      <dgm:t>
        <a:bodyPr/>
        <a:lstStyle/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Children 0-18: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771 (48%)</a:t>
          </a:r>
        </a:p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61BC4A-554F-4802-AF52-3D07EC0454E2}" type="parTrans" cxnId="{1E38F678-63EA-4601-BB1F-FE1ADA2FAF62}">
      <dgm:prSet/>
      <dgm:spPr/>
      <dgm:t>
        <a:bodyPr/>
        <a:lstStyle/>
        <a:p>
          <a:endParaRPr lang="en-US" sz="2400"/>
        </a:p>
      </dgm:t>
    </dgm:pt>
    <dgm:pt modelId="{43EB18C8-8DC6-4C8A-9830-AEDA2306178D}" type="sibTrans" cxnId="{1E38F678-63EA-4601-BB1F-FE1ADA2FAF6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08D7D-4651-4FD2-A8DA-13F30EFC756E}">
      <dgm:prSet phldrT="[Text]" custT="1"/>
      <dgm:spPr/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Adults 18+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824 </a:t>
          </a:r>
        </a:p>
      </dgm:t>
    </dgm:pt>
    <dgm:pt modelId="{B0153633-1A23-4DAA-AC9C-1EF95C1BD9C1}" type="parTrans" cxnId="{EA0131E5-2550-4CF1-A54F-499DD0885868}">
      <dgm:prSet/>
      <dgm:spPr/>
      <dgm:t>
        <a:bodyPr/>
        <a:lstStyle/>
        <a:p>
          <a:endParaRPr lang="en-US" sz="2400"/>
        </a:p>
      </dgm:t>
    </dgm:pt>
    <dgm:pt modelId="{0D9D35CB-AB5B-4DE5-B8FB-B694C2837468}" type="sibTrans" cxnId="{EA0131E5-2550-4CF1-A54F-499DD088586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A2B815-F6BA-4CC8-A296-CDA9017881BB}">
      <dgm:prSet phldrT="[Text]" custT="1"/>
      <dgm:spPr/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Avg. Household Size: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~ 3 People</a:t>
          </a:r>
        </a:p>
      </dgm:t>
    </dgm:pt>
    <dgm:pt modelId="{1CD6B926-B6E6-40E0-B16C-AD6DFAE162EA}" type="parTrans" cxnId="{E72EE21A-55C1-4F02-B906-B0AC95FBE614}">
      <dgm:prSet/>
      <dgm:spPr/>
      <dgm:t>
        <a:bodyPr/>
        <a:lstStyle/>
        <a:p>
          <a:endParaRPr lang="en-US" sz="2400"/>
        </a:p>
      </dgm:t>
    </dgm:pt>
    <dgm:pt modelId="{A7AE41CB-048B-4660-83BB-55D1342BC3A4}" type="sibTrans" cxnId="{E72EE21A-55C1-4F02-B906-B0AC95FBE614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9A1C77-B2FC-498C-8F6B-8F5D0A27D52F}" type="pres">
      <dgm:prSet presAssocID="{5D181439-8996-4772-93E3-18D066C8DB5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4448C7E-F134-4177-B958-352ED238557D}" type="pres">
      <dgm:prSet presAssocID="{EB160D70-F626-429A-AA76-B2F6E45AD7DE}" presName="centerShape" presStyleLbl="node0" presStyleIdx="0" presStyleCnt="1" custScaleX="113540" custScaleY="112465"/>
      <dgm:spPr/>
    </dgm:pt>
    <dgm:pt modelId="{76C3ADFF-3380-4390-AC55-1E8E0FEA3545}" type="pres">
      <dgm:prSet presAssocID="{BE551469-4162-4A33-BFFA-CA312A68712F}" presName="node" presStyleLbl="node1" presStyleIdx="0" presStyleCnt="3" custScaleX="129458" custScaleY="125953">
        <dgm:presLayoutVars>
          <dgm:bulletEnabled val="1"/>
        </dgm:presLayoutVars>
      </dgm:prSet>
      <dgm:spPr/>
    </dgm:pt>
    <dgm:pt modelId="{ECD55562-F1B1-4078-A9C5-6C8C4267B706}" type="pres">
      <dgm:prSet presAssocID="{BE551469-4162-4A33-BFFA-CA312A68712F}" presName="dummy" presStyleCnt="0"/>
      <dgm:spPr/>
    </dgm:pt>
    <dgm:pt modelId="{47499D74-7CA3-4480-B7D7-1EF649F8949E}" type="pres">
      <dgm:prSet presAssocID="{43EB18C8-8DC6-4C8A-9830-AEDA2306178D}" presName="sibTrans" presStyleLbl="sibTrans2D1" presStyleIdx="0" presStyleCnt="3" custLinFactNeighborX="-554" custLinFactNeighborY="-1273"/>
      <dgm:spPr/>
    </dgm:pt>
    <dgm:pt modelId="{B270A22E-D0BF-40E0-8532-F6F3E812EFE2}" type="pres">
      <dgm:prSet presAssocID="{CD308D7D-4651-4FD2-A8DA-13F30EFC756E}" presName="node" presStyleLbl="node1" presStyleIdx="1" presStyleCnt="3" custScaleX="116797" custScaleY="113927" custRadScaleRad="101129" custRadScaleInc="-980">
        <dgm:presLayoutVars>
          <dgm:bulletEnabled val="1"/>
        </dgm:presLayoutVars>
      </dgm:prSet>
      <dgm:spPr/>
    </dgm:pt>
    <dgm:pt modelId="{2544334E-13B3-4BF3-9BDE-8487772FBE5F}" type="pres">
      <dgm:prSet presAssocID="{CD308D7D-4651-4FD2-A8DA-13F30EFC756E}" presName="dummy" presStyleCnt="0"/>
      <dgm:spPr/>
    </dgm:pt>
    <dgm:pt modelId="{6D4FAFC6-5BD6-4CEF-BE77-2B3D6A8D7040}" type="pres">
      <dgm:prSet presAssocID="{0D9D35CB-AB5B-4DE5-B8FB-B694C2837468}" presName="sibTrans" presStyleLbl="sibTrans2D1" presStyleIdx="1" presStyleCnt="3"/>
      <dgm:spPr/>
    </dgm:pt>
    <dgm:pt modelId="{4E93925F-247D-4E7E-A192-2C19F36BBC60}" type="pres">
      <dgm:prSet presAssocID="{DCA2B815-F6BA-4CC8-A296-CDA9017881BB}" presName="node" presStyleLbl="node1" presStyleIdx="2" presStyleCnt="3" custScaleX="117257" custScaleY="111077">
        <dgm:presLayoutVars>
          <dgm:bulletEnabled val="1"/>
        </dgm:presLayoutVars>
      </dgm:prSet>
      <dgm:spPr/>
    </dgm:pt>
    <dgm:pt modelId="{78263560-E1D5-42F6-B189-6DFC51F953D9}" type="pres">
      <dgm:prSet presAssocID="{DCA2B815-F6BA-4CC8-A296-CDA9017881BB}" presName="dummy" presStyleCnt="0"/>
      <dgm:spPr/>
    </dgm:pt>
    <dgm:pt modelId="{6B2674C1-87C9-4BEC-AAF0-BC9BDA5B615B}" type="pres">
      <dgm:prSet presAssocID="{A7AE41CB-048B-4660-83BB-55D1342BC3A4}" presName="sibTrans" presStyleLbl="sibTrans2D1" presStyleIdx="2" presStyleCnt="3"/>
      <dgm:spPr/>
    </dgm:pt>
  </dgm:ptLst>
  <dgm:cxnLst>
    <dgm:cxn modelId="{E72EE21A-55C1-4F02-B906-B0AC95FBE614}" srcId="{EB160D70-F626-429A-AA76-B2F6E45AD7DE}" destId="{DCA2B815-F6BA-4CC8-A296-CDA9017881BB}" srcOrd="2" destOrd="0" parTransId="{1CD6B926-B6E6-40E0-B16C-AD6DFAE162EA}" sibTransId="{A7AE41CB-048B-4660-83BB-55D1342BC3A4}"/>
    <dgm:cxn modelId="{2E0A781D-20F9-4386-B9F4-86A26A38A66B}" type="presOf" srcId="{CD308D7D-4651-4FD2-A8DA-13F30EFC756E}" destId="{B270A22E-D0BF-40E0-8532-F6F3E812EFE2}" srcOrd="0" destOrd="0" presId="urn:microsoft.com/office/officeart/2005/8/layout/radial6"/>
    <dgm:cxn modelId="{D5EEF42C-2195-4CE1-B767-16996C2EFE16}" type="presOf" srcId="{0D9D35CB-AB5B-4DE5-B8FB-B694C2837468}" destId="{6D4FAFC6-5BD6-4CEF-BE77-2B3D6A8D7040}" srcOrd="0" destOrd="0" presId="urn:microsoft.com/office/officeart/2005/8/layout/radial6"/>
    <dgm:cxn modelId="{26D8783A-3A2F-4225-9D25-441E72270041}" srcId="{5D181439-8996-4772-93E3-18D066C8DB53}" destId="{EB160D70-F626-429A-AA76-B2F6E45AD7DE}" srcOrd="0" destOrd="0" parTransId="{7569FC96-ADD2-461D-B816-6867BFB55422}" sibTransId="{F1C7BC66-2B45-40AF-BD64-5DE3230DE33A}"/>
    <dgm:cxn modelId="{A1858B5B-0FDD-4385-92FF-475E14098CF5}" type="presOf" srcId="{5D181439-8996-4772-93E3-18D066C8DB53}" destId="{0F9A1C77-B2FC-498C-8F6B-8F5D0A27D52F}" srcOrd="0" destOrd="0" presId="urn:microsoft.com/office/officeart/2005/8/layout/radial6"/>
    <dgm:cxn modelId="{D31CF065-B7B6-4607-A078-06110829352F}" type="presOf" srcId="{A7AE41CB-048B-4660-83BB-55D1342BC3A4}" destId="{6B2674C1-87C9-4BEC-AAF0-BC9BDA5B615B}" srcOrd="0" destOrd="0" presId="urn:microsoft.com/office/officeart/2005/8/layout/radial6"/>
    <dgm:cxn modelId="{3888B071-29D4-4B9A-AD50-C36477372A4B}" type="presOf" srcId="{43EB18C8-8DC6-4C8A-9830-AEDA2306178D}" destId="{47499D74-7CA3-4480-B7D7-1EF649F8949E}" srcOrd="0" destOrd="0" presId="urn:microsoft.com/office/officeart/2005/8/layout/radial6"/>
    <dgm:cxn modelId="{1E38F678-63EA-4601-BB1F-FE1ADA2FAF62}" srcId="{EB160D70-F626-429A-AA76-B2F6E45AD7DE}" destId="{BE551469-4162-4A33-BFFA-CA312A68712F}" srcOrd="0" destOrd="0" parTransId="{D961BC4A-554F-4802-AF52-3D07EC0454E2}" sibTransId="{43EB18C8-8DC6-4C8A-9830-AEDA2306178D}"/>
    <dgm:cxn modelId="{476E1F90-42CC-48E8-A80E-B23EE43BECC4}" type="presOf" srcId="{BE551469-4162-4A33-BFFA-CA312A68712F}" destId="{76C3ADFF-3380-4390-AC55-1E8E0FEA3545}" srcOrd="0" destOrd="0" presId="urn:microsoft.com/office/officeart/2005/8/layout/radial6"/>
    <dgm:cxn modelId="{D0D5BFA8-1427-4226-B8D1-45EE8DB300B0}" type="presOf" srcId="{EB160D70-F626-429A-AA76-B2F6E45AD7DE}" destId="{84448C7E-F134-4177-B958-352ED238557D}" srcOrd="0" destOrd="0" presId="urn:microsoft.com/office/officeart/2005/8/layout/radial6"/>
    <dgm:cxn modelId="{1D098FBA-07B0-4219-A5FF-DD39FBB0FA85}" type="presOf" srcId="{DCA2B815-F6BA-4CC8-A296-CDA9017881BB}" destId="{4E93925F-247D-4E7E-A192-2C19F36BBC60}" srcOrd="0" destOrd="0" presId="urn:microsoft.com/office/officeart/2005/8/layout/radial6"/>
    <dgm:cxn modelId="{EA0131E5-2550-4CF1-A54F-499DD0885868}" srcId="{EB160D70-F626-429A-AA76-B2F6E45AD7DE}" destId="{CD308D7D-4651-4FD2-A8DA-13F30EFC756E}" srcOrd="1" destOrd="0" parTransId="{B0153633-1A23-4DAA-AC9C-1EF95C1BD9C1}" sibTransId="{0D9D35CB-AB5B-4DE5-B8FB-B694C2837468}"/>
    <dgm:cxn modelId="{F9A068F6-F708-461A-A87D-536D4FCB6F99}" type="presParOf" srcId="{0F9A1C77-B2FC-498C-8F6B-8F5D0A27D52F}" destId="{84448C7E-F134-4177-B958-352ED238557D}" srcOrd="0" destOrd="0" presId="urn:microsoft.com/office/officeart/2005/8/layout/radial6"/>
    <dgm:cxn modelId="{566C9D37-06E7-431F-A77E-2B8F317F3AE3}" type="presParOf" srcId="{0F9A1C77-B2FC-498C-8F6B-8F5D0A27D52F}" destId="{76C3ADFF-3380-4390-AC55-1E8E0FEA3545}" srcOrd="1" destOrd="0" presId="urn:microsoft.com/office/officeart/2005/8/layout/radial6"/>
    <dgm:cxn modelId="{70C64614-F03B-46DE-BE2D-2813347753F2}" type="presParOf" srcId="{0F9A1C77-B2FC-498C-8F6B-8F5D0A27D52F}" destId="{ECD55562-F1B1-4078-A9C5-6C8C4267B706}" srcOrd="2" destOrd="0" presId="urn:microsoft.com/office/officeart/2005/8/layout/radial6"/>
    <dgm:cxn modelId="{C430E2E6-EA1E-4D37-B1B6-545E3C387039}" type="presParOf" srcId="{0F9A1C77-B2FC-498C-8F6B-8F5D0A27D52F}" destId="{47499D74-7CA3-4480-B7D7-1EF649F8949E}" srcOrd="3" destOrd="0" presId="urn:microsoft.com/office/officeart/2005/8/layout/radial6"/>
    <dgm:cxn modelId="{71846A0F-54F8-45D3-8529-9AD06735E448}" type="presParOf" srcId="{0F9A1C77-B2FC-498C-8F6B-8F5D0A27D52F}" destId="{B270A22E-D0BF-40E0-8532-F6F3E812EFE2}" srcOrd="4" destOrd="0" presId="urn:microsoft.com/office/officeart/2005/8/layout/radial6"/>
    <dgm:cxn modelId="{40F08826-7C0D-4491-B086-CDB40FB5771D}" type="presParOf" srcId="{0F9A1C77-B2FC-498C-8F6B-8F5D0A27D52F}" destId="{2544334E-13B3-4BF3-9BDE-8487772FBE5F}" srcOrd="5" destOrd="0" presId="urn:microsoft.com/office/officeart/2005/8/layout/radial6"/>
    <dgm:cxn modelId="{E505BD2E-5D78-435F-9D18-811C26CC27C8}" type="presParOf" srcId="{0F9A1C77-B2FC-498C-8F6B-8F5D0A27D52F}" destId="{6D4FAFC6-5BD6-4CEF-BE77-2B3D6A8D7040}" srcOrd="6" destOrd="0" presId="urn:microsoft.com/office/officeart/2005/8/layout/radial6"/>
    <dgm:cxn modelId="{7E95FD70-5077-476B-9B41-AFC0BBB1AEB4}" type="presParOf" srcId="{0F9A1C77-B2FC-498C-8F6B-8F5D0A27D52F}" destId="{4E93925F-247D-4E7E-A192-2C19F36BBC60}" srcOrd="7" destOrd="0" presId="urn:microsoft.com/office/officeart/2005/8/layout/radial6"/>
    <dgm:cxn modelId="{CF21217A-BE0A-4A7C-81B9-19C594B76E77}" type="presParOf" srcId="{0F9A1C77-B2FC-498C-8F6B-8F5D0A27D52F}" destId="{78263560-E1D5-42F6-B189-6DFC51F953D9}" srcOrd="8" destOrd="0" presId="urn:microsoft.com/office/officeart/2005/8/layout/radial6"/>
    <dgm:cxn modelId="{86053BE8-3660-4F89-BFFE-7113A156EB01}" type="presParOf" srcId="{0F9A1C77-B2FC-498C-8F6B-8F5D0A27D52F}" destId="{6B2674C1-87C9-4BEC-AAF0-BC9BDA5B615B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674C1-87C9-4BEC-AAF0-BC9BDA5B615B}">
      <dsp:nvSpPr>
        <dsp:cNvPr id="0" name=""/>
        <dsp:cNvSpPr/>
      </dsp:nvSpPr>
      <dsp:spPr>
        <a:xfrm>
          <a:off x="4025445" y="1304444"/>
          <a:ext cx="7627580" cy="7627580"/>
        </a:xfrm>
        <a:prstGeom prst="blockArc">
          <a:avLst>
            <a:gd name="adj1" fmla="val 9000000"/>
            <a:gd name="adj2" fmla="val 16200000"/>
            <a:gd name="adj3" fmla="val 4642"/>
          </a:avLst>
        </a:prstGeom>
        <a:gradFill rotWithShape="0">
          <a:gsLst>
            <a:gs pos="0">
              <a:schemeClr val="accent5">
                <a:shade val="90000"/>
                <a:hueOff val="233943"/>
                <a:satOff val="-2143"/>
                <a:lumOff val="18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233943"/>
                <a:satOff val="-2143"/>
                <a:lumOff val="18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233943"/>
                <a:satOff val="-2143"/>
                <a:lumOff val="18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4FAFC6-5BD6-4CEF-BE77-2B3D6A8D7040}">
      <dsp:nvSpPr>
        <dsp:cNvPr id="0" name=""/>
        <dsp:cNvSpPr/>
      </dsp:nvSpPr>
      <dsp:spPr>
        <a:xfrm>
          <a:off x="4049688" y="1347081"/>
          <a:ext cx="7627580" cy="7627580"/>
        </a:xfrm>
        <a:prstGeom prst="blockArc">
          <a:avLst>
            <a:gd name="adj1" fmla="val 1753325"/>
            <a:gd name="adj2" fmla="val 9045262"/>
            <a:gd name="adj3" fmla="val 4642"/>
          </a:avLst>
        </a:prstGeom>
        <a:gradFill rotWithShape="0">
          <a:gsLst>
            <a:gs pos="0">
              <a:schemeClr val="accent5">
                <a:shade val="90000"/>
                <a:hueOff val="233943"/>
                <a:satOff val="-2143"/>
                <a:lumOff val="18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233943"/>
                <a:satOff val="-2143"/>
                <a:lumOff val="18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233943"/>
                <a:satOff val="-2143"/>
                <a:lumOff val="18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499D74-7CA3-4480-B7D7-1EF649F8949E}">
      <dsp:nvSpPr>
        <dsp:cNvPr id="0" name=""/>
        <dsp:cNvSpPr/>
      </dsp:nvSpPr>
      <dsp:spPr>
        <a:xfrm>
          <a:off x="4031835" y="1207028"/>
          <a:ext cx="7627580" cy="7627580"/>
        </a:xfrm>
        <a:prstGeom prst="blockArc">
          <a:avLst>
            <a:gd name="adj1" fmla="val 16155107"/>
            <a:gd name="adj2" fmla="val 1798914"/>
            <a:gd name="adj3" fmla="val 4642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448C7E-F134-4177-B958-352ED238557D}">
      <dsp:nvSpPr>
        <dsp:cNvPr id="0" name=""/>
        <dsp:cNvSpPr/>
      </dsp:nvSpPr>
      <dsp:spPr>
        <a:xfrm>
          <a:off x="5845127" y="3143007"/>
          <a:ext cx="3988215" cy="3950455"/>
        </a:xfrm>
        <a:prstGeom prst="ellipse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576 (94%) Households Enrolled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1595 Individuals </a:t>
          </a:r>
        </a:p>
      </dsp:txBody>
      <dsp:txXfrm>
        <a:off x="6429188" y="3721538"/>
        <a:ext cx="2820093" cy="2793393"/>
      </dsp:txXfrm>
    </dsp:sp>
    <dsp:sp modelId="{76C3ADFF-3380-4390-AC55-1E8E0FEA3545}">
      <dsp:nvSpPr>
        <dsp:cNvPr id="0" name=""/>
        <dsp:cNvSpPr/>
      </dsp:nvSpPr>
      <dsp:spPr>
        <a:xfrm>
          <a:off x="6247662" y="-155519"/>
          <a:ext cx="3183147" cy="3096965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Children 0-18: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771 (48%)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13823" y="298021"/>
        <a:ext cx="2250825" cy="2189885"/>
      </dsp:txXfrm>
    </dsp:sp>
    <dsp:sp modelId="{B270A22E-D0BF-40E0-8532-F6F3E812EFE2}">
      <dsp:nvSpPr>
        <dsp:cNvPr id="0" name=""/>
        <dsp:cNvSpPr/>
      </dsp:nvSpPr>
      <dsp:spPr>
        <a:xfrm>
          <a:off x="9678733" y="5578901"/>
          <a:ext cx="2871835" cy="2801266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Adults 18+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824 </a:t>
          </a:r>
        </a:p>
      </dsp:txBody>
      <dsp:txXfrm>
        <a:off x="10099303" y="5989137"/>
        <a:ext cx="2030695" cy="1980794"/>
      </dsp:txXfrm>
    </dsp:sp>
    <dsp:sp modelId="{4E93925F-247D-4E7E-A192-2C19F36BBC60}">
      <dsp:nvSpPr>
        <dsp:cNvPr id="0" name=""/>
        <dsp:cNvSpPr/>
      </dsp:nvSpPr>
      <dsp:spPr>
        <a:xfrm>
          <a:off x="3171482" y="5615276"/>
          <a:ext cx="2883145" cy="2731190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Avg. Household Size: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~ 3 People</a:t>
          </a:r>
        </a:p>
      </dsp:txBody>
      <dsp:txXfrm>
        <a:off x="3593709" y="6015250"/>
        <a:ext cx="2038691" cy="1931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636" cy="351308"/>
          </a:xfrm>
          <a:prstGeom prst="rect">
            <a:avLst/>
          </a:prstGeom>
        </p:spPr>
        <p:txBody>
          <a:bodyPr vert="horz" lIns="47454" tIns="23725" rIns="47454" bIns="23725" rtlCol="0"/>
          <a:lstStyle>
            <a:lvl1pPr algn="l">
              <a:defRPr sz="6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62" y="0"/>
            <a:ext cx="4028636" cy="351308"/>
          </a:xfrm>
          <a:prstGeom prst="rect">
            <a:avLst/>
          </a:prstGeom>
        </p:spPr>
        <p:txBody>
          <a:bodyPr vert="horz" lIns="47454" tIns="23725" rIns="47454" bIns="23725" rtlCol="0"/>
          <a:lstStyle>
            <a:lvl1pPr algn="r">
              <a:defRPr sz="600"/>
            </a:lvl1pPr>
          </a:lstStyle>
          <a:p>
            <a:fld id="{686EB115-DB62-42DC-8C8C-8FC053FCF53E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7454" tIns="23725" rIns="47454" bIns="237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347" y="3373337"/>
            <a:ext cx="7437707" cy="2761255"/>
          </a:xfrm>
          <a:prstGeom prst="rect">
            <a:avLst/>
          </a:prstGeom>
        </p:spPr>
        <p:txBody>
          <a:bodyPr vert="horz" lIns="47454" tIns="23725" rIns="47454" bIns="237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095"/>
            <a:ext cx="4028636" cy="351307"/>
          </a:xfrm>
          <a:prstGeom prst="rect">
            <a:avLst/>
          </a:prstGeom>
        </p:spPr>
        <p:txBody>
          <a:bodyPr vert="horz" lIns="47454" tIns="23725" rIns="47454" bIns="23725" rtlCol="0" anchor="b"/>
          <a:lstStyle>
            <a:lvl1pPr algn="l">
              <a:defRPr sz="6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62" y="6659095"/>
            <a:ext cx="4028636" cy="351307"/>
          </a:xfrm>
          <a:prstGeom prst="rect">
            <a:avLst/>
          </a:prstGeom>
        </p:spPr>
        <p:txBody>
          <a:bodyPr vert="horz" lIns="47454" tIns="23725" rIns="47454" bIns="23725" rtlCol="0" anchor="b"/>
          <a:lstStyle>
            <a:lvl1pPr algn="r">
              <a:defRPr sz="600"/>
            </a:lvl1pPr>
          </a:lstStyle>
          <a:p>
            <a:fld id="{22857761-BA8D-4038-AE76-F4C4D3E5BB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5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57761-BA8D-4038-AE76-F4C4D3E5BB7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1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06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2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11DB8-4677-1F32-396B-78ECF8051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281A4-2E05-A038-98AA-6890A3E1F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090071-89F9-D81E-DFE0-16BEAF6E2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F03CD-7466-5DA2-A1B4-DBF59827D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D1203-4A2D-44B2-9A78-C8E65E2805D0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atrice"/>
                <a:sym typeface="Beatric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atrice"/>
              <a:sym typeface="Beatrice"/>
            </a:endParaRPr>
          </a:p>
        </p:txBody>
      </p:sp>
    </p:spTree>
    <p:extLst>
      <p:ext uri="{BB962C8B-B14F-4D97-AF65-F5344CB8AC3E}">
        <p14:creationId xmlns:p14="http://schemas.microsoft.com/office/powerpoint/2010/main" val="425134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98685-AE7C-DCDA-59AF-690E0B297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E97547-F73B-D753-6933-35EE85E48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24934-D017-7070-DF97-F88A18820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0D095-7230-589B-C210-CC3F47D23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D1203-4A2D-44B2-9A78-C8E65E2805D0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atrice"/>
                <a:sym typeface="Beatric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atrice"/>
              <a:sym typeface="Beatrice"/>
            </a:endParaRPr>
          </a:p>
        </p:txBody>
      </p:sp>
    </p:spTree>
    <p:extLst>
      <p:ext uri="{BB962C8B-B14F-4D97-AF65-F5344CB8AC3E}">
        <p14:creationId xmlns:p14="http://schemas.microsoft.com/office/powerpoint/2010/main" val="2932241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7BC3-7003-49E2-A080-65EC377B65E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6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13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57761-BA8D-4038-AE76-F4C4D3E5BB76}" type="slidenum"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8813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753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84A18-C1C5-72DE-5C22-03D8AB470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7608E-5B07-6168-4F89-9AD16A705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B11D9-510F-3C06-9D66-107CD31EF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6DD1F-129D-61B1-B7E2-DB493A32D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13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57761-BA8D-4038-AE76-F4C4D3E5BB76}" type="slidenum"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8813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94113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57761-BA8D-4038-AE76-F4C4D3E5BB76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820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E7B3F-F994-13BE-F19D-81D9CC314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471A7-B12D-520E-5BA2-EA69BA7F0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B475E-04D4-CD56-B4E5-71AC7472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42EC-6C8E-29FD-E43E-8EB06E6A9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8118D-4693-B3DF-6F78-0DFAD88C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4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0D7A-DAF9-F627-035B-4D5E8BCC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27A5E-5352-1B14-CEF8-A5BB8278E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F2FBE-DAF1-D211-27B5-294F26EC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3AF7-8270-5112-59E6-CB6D7005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C5662-38F1-6C6D-997C-3BDE590D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6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8B41B-A134-A376-9165-D1F21E5B4F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46BF2-36DD-20A6-F899-9FEC9CE47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994D0-89E9-E17F-AD91-301FEE149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1CFD5-BB73-979E-4580-E5D40884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93112-D512-E902-1FD0-8D3885C9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53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1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753110" y="3910740"/>
            <a:ext cx="9690100" cy="476665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6700"/>
              </a:lnSpc>
              <a:spcAft>
                <a:spcPts val="30760"/>
              </a:spcAft>
              <a:defRPr/>
            </a:lvl1pPr>
          </a:lstStyle>
          <a:p>
            <a:pPr marL="0" marR="0" indent="0" algn="l">
              <a:lnSpc>
                <a:spcPts val="6700"/>
              </a:lnSpc>
              <a:spcAft>
                <a:spcPts val="30760"/>
              </a:spcAft>
            </a:pPr>
            <a:r>
              <a:rPr lang="en-US" sz="5800" b="1" spc="5">
                <a:solidFill>
                  <a:srgbClr val="000000"/>
                </a:solidFill>
                <a:latin typeface="Arial" panose="02020603050405020304" pitchFamily="2"/>
              </a:rPr>
              <a:t>Economic Inclusion Efforts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3636626" y="9334267"/>
            <a:ext cx="6099175" cy="93094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9560" rIns="0" bIns="0" anchor="t"/>
          <a:lstStyle>
            <a:lvl1pPr marL="0" marR="0" indent="457200" algn="l">
              <a:lnSpc>
                <a:spcPts val="4400"/>
              </a:lnSpc>
              <a:spcAft>
                <a:spcPts val="595"/>
              </a:spcAft>
              <a:buFont typeface="Symbol"/>
              <a:buChar char="·"/>
              <a:defRPr/>
            </a:lvl1pPr>
          </a:lstStyle>
          <a:p>
            <a:pPr marL="0" marR="0" indent="457200" algn="l">
              <a:lnSpc>
                <a:spcPts val="4400"/>
              </a:lnSpc>
              <a:spcAft>
                <a:spcPts val="595"/>
              </a:spcAft>
              <a:buFont typeface="Symbol"/>
              <a:buChar char="·"/>
            </a:pPr>
            <a:r>
              <a:rPr lang="en-US" sz="2750" i="1" spc="0">
                <a:solidFill>
                  <a:srgbClr val="FFFFFF"/>
                </a:solidFill>
                <a:latin typeface="Arial" panose="02020603050405020304" pitchFamily="2"/>
              </a:rPr>
              <a:t>John Majors, The Oughtness Group </a:t>
            </a:r>
          </a:p>
        </p:txBody>
      </p:sp>
    </p:spTree>
    <p:extLst>
      <p:ext uri="{BB962C8B-B14F-4D97-AF65-F5344CB8AC3E}">
        <p14:creationId xmlns:p14="http://schemas.microsoft.com/office/powerpoint/2010/main" val="420549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677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6" y="1653574"/>
            <a:ext cx="17339786" cy="40671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36">
                <a:solidFill>
                  <a:srgbClr val="0036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6" y="6078293"/>
            <a:ext cx="17339786" cy="22851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58" b="1" i="1">
                <a:solidFill>
                  <a:srgbClr val="00366C"/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7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6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82157" y="2984752"/>
            <a:ext cx="17339786" cy="6964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66C"/>
                </a:solidFill>
              </a:defRPr>
            </a:lvl1pPr>
            <a:lvl2pPr>
              <a:defRPr>
                <a:solidFill>
                  <a:srgbClr val="00366C"/>
                </a:solidFill>
              </a:defRPr>
            </a:lvl2pPr>
            <a:lvl3pPr>
              <a:defRPr>
                <a:solidFill>
                  <a:srgbClr val="00366C"/>
                </a:solidFill>
              </a:defRPr>
            </a:lvl3pPr>
            <a:lvl4pPr>
              <a:defRPr>
                <a:solidFill>
                  <a:srgbClr val="00366C"/>
                </a:solidFill>
              </a:defRPr>
            </a:lvl4pPr>
            <a:lvl5pPr>
              <a:defRPr>
                <a:solidFill>
                  <a:srgbClr val="0036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11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6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157" y="3010592"/>
            <a:ext cx="17339786" cy="69229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66C"/>
                </a:solidFill>
              </a:defRPr>
            </a:lvl1pPr>
            <a:lvl2pPr>
              <a:defRPr>
                <a:solidFill>
                  <a:srgbClr val="00366C"/>
                </a:solidFill>
              </a:defRPr>
            </a:lvl2pPr>
            <a:lvl3pPr>
              <a:defRPr>
                <a:solidFill>
                  <a:srgbClr val="00366C"/>
                </a:solidFill>
              </a:defRPr>
            </a:lvl3pPr>
            <a:lvl4pPr>
              <a:defRPr>
                <a:solidFill>
                  <a:srgbClr val="00366C"/>
                </a:solidFill>
              </a:defRPr>
            </a:lvl4pPr>
            <a:lvl5pPr>
              <a:defRPr>
                <a:solidFill>
                  <a:srgbClr val="0036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4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6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66C"/>
                </a:solidFill>
              </a:defRPr>
            </a:lvl1pPr>
            <a:lvl2pPr>
              <a:defRPr>
                <a:solidFill>
                  <a:srgbClr val="00366C"/>
                </a:solidFill>
              </a:defRPr>
            </a:lvl2pPr>
            <a:lvl3pPr>
              <a:defRPr>
                <a:solidFill>
                  <a:srgbClr val="00366C"/>
                </a:solidFill>
              </a:defRPr>
            </a:lvl3pPr>
            <a:lvl4pPr>
              <a:defRPr>
                <a:solidFill>
                  <a:srgbClr val="00366C"/>
                </a:solidFill>
              </a:defRPr>
            </a:lvl4pPr>
            <a:lvl5pPr>
              <a:defRPr>
                <a:solidFill>
                  <a:srgbClr val="0036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66C"/>
                </a:solidFill>
              </a:defRPr>
            </a:lvl1pPr>
            <a:lvl2pPr>
              <a:defRPr>
                <a:solidFill>
                  <a:srgbClr val="00366C"/>
                </a:solidFill>
              </a:defRPr>
            </a:lvl2pPr>
            <a:lvl3pPr>
              <a:defRPr>
                <a:solidFill>
                  <a:srgbClr val="00366C"/>
                </a:solidFill>
              </a:defRPr>
            </a:lvl3pPr>
            <a:lvl4pPr>
              <a:defRPr>
                <a:solidFill>
                  <a:srgbClr val="00366C"/>
                </a:solidFill>
              </a:defRPr>
            </a:lvl4pPr>
            <a:lvl5pPr>
              <a:defRPr>
                <a:solidFill>
                  <a:srgbClr val="0036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6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7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CD6FE-988C-97D6-C916-A9F3CC76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4EEB6-721B-BF0D-AAE9-CF7CC03A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4B9D8-847F-931C-A846-8526E754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E2438-FF77-69C7-CF9B-937C4D99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F621-F557-D497-36B6-E7358DD6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1181459"/>
            <a:ext cx="6484095" cy="1710004"/>
          </a:xfrm>
          <a:prstGeom prst="rect">
            <a:avLst/>
          </a:prstGeom>
        </p:spPr>
        <p:txBody>
          <a:bodyPr anchor="b"/>
          <a:lstStyle>
            <a:lvl1pPr>
              <a:defRPr sz="5277">
                <a:solidFill>
                  <a:srgbClr val="0036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1" y="1119279"/>
            <a:ext cx="10177701" cy="8550022"/>
          </a:xfrm>
          <a:prstGeom prst="rect">
            <a:avLst/>
          </a:prstGeom>
        </p:spPr>
        <p:txBody>
          <a:bodyPr/>
          <a:lstStyle>
            <a:lvl1pPr>
              <a:defRPr sz="5277">
                <a:solidFill>
                  <a:srgbClr val="00366C"/>
                </a:solidFill>
              </a:defRPr>
            </a:lvl1pPr>
            <a:lvl2pPr>
              <a:defRPr sz="4617">
                <a:solidFill>
                  <a:srgbClr val="00366C"/>
                </a:solidFill>
              </a:defRPr>
            </a:lvl2pPr>
            <a:lvl3pPr>
              <a:defRPr sz="3958">
                <a:solidFill>
                  <a:srgbClr val="00366C"/>
                </a:solidFill>
              </a:defRPr>
            </a:lvl3pPr>
            <a:lvl4pPr>
              <a:defRPr sz="3298">
                <a:solidFill>
                  <a:srgbClr val="00366C"/>
                </a:solidFill>
              </a:defRPr>
            </a:lvl4pPr>
            <a:lvl5pPr>
              <a:defRPr sz="3298">
                <a:solidFill>
                  <a:srgbClr val="00366C"/>
                </a:solidFill>
              </a:defRPr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2938098"/>
            <a:ext cx="6484095" cy="6731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38">
                <a:solidFill>
                  <a:srgbClr val="00366C"/>
                </a:solidFill>
              </a:defRPr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37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46861" y="1150369"/>
            <a:ext cx="10177701" cy="8456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>
                <a:solidFill>
                  <a:srgbClr val="3F5588"/>
                </a:solidFill>
              </a:defRPr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1150370"/>
            <a:ext cx="6484095" cy="1741094"/>
          </a:xfrm>
          <a:prstGeom prst="rect">
            <a:avLst/>
          </a:prstGeom>
        </p:spPr>
        <p:txBody>
          <a:bodyPr anchor="b"/>
          <a:lstStyle>
            <a:lvl1pPr>
              <a:defRPr sz="5277">
                <a:solidFill>
                  <a:srgbClr val="3F55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2891465"/>
            <a:ext cx="6484095" cy="67156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38">
                <a:solidFill>
                  <a:srgbClr val="3F5588"/>
                </a:solidFill>
              </a:defRPr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87" y="1437773"/>
            <a:ext cx="8094842" cy="159917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439655" y="5082226"/>
            <a:ext cx="11182906" cy="2792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277" b="1" baseline="0">
                <a:solidFill>
                  <a:srgbClr val="00366C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3687" y="1497175"/>
            <a:ext cx="8119850" cy="19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 LHMRE Green">
    <p:bg>
      <p:bgPr>
        <a:solidFill>
          <a:srgbClr val="003F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929763" y="780660"/>
            <a:ext cx="392736" cy="388055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680625">
              <a:defRPr sz="1855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3978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E7B3F-F994-13BE-F19D-81D9CC314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1"/>
            <a:ext cx="15078075" cy="3937329"/>
          </a:xfrm>
        </p:spPr>
        <p:txBody>
          <a:bodyPr anchor="b"/>
          <a:lstStyle>
            <a:lvl1pPr algn="ctr">
              <a:defRPr sz="98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471A7-B12D-520E-5BA2-EA69BA7F0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888" indent="0" algn="ctr">
              <a:buNone/>
              <a:defRPr sz="3298"/>
            </a:lvl2pPr>
            <a:lvl3pPr marL="1507776" indent="0" algn="ctr">
              <a:buNone/>
              <a:defRPr sz="2968"/>
            </a:lvl3pPr>
            <a:lvl4pPr marL="2261663" indent="0" algn="ctr">
              <a:buNone/>
              <a:defRPr sz="2638"/>
            </a:lvl4pPr>
            <a:lvl5pPr marL="3015551" indent="0" algn="ctr">
              <a:buNone/>
              <a:defRPr sz="2638"/>
            </a:lvl5pPr>
            <a:lvl6pPr marL="3769439" indent="0" algn="ctr">
              <a:buNone/>
              <a:defRPr sz="2638"/>
            </a:lvl6pPr>
            <a:lvl7pPr marL="4523327" indent="0" algn="ctr">
              <a:buNone/>
              <a:defRPr sz="2638"/>
            </a:lvl7pPr>
            <a:lvl8pPr marL="5277215" indent="0" algn="ctr">
              <a:buNone/>
              <a:defRPr sz="2638"/>
            </a:lvl8pPr>
            <a:lvl9pPr marL="603110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B475E-04D4-CD56-B4E5-71AC7472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42EC-6C8E-29FD-E43E-8EB06E6A9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8118D-4693-B3DF-6F78-0DFAD88C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8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CD6FE-988C-97D6-C916-A9F3CC76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4EEB6-721B-BF0D-AAE9-CF7CC03A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4B9D8-847F-931C-A846-8526E754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E2438-FF77-69C7-CF9B-937C4D99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F621-F557-D497-36B6-E7358DD6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4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D987-8897-AF5A-010A-65CDA353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0C3F3-D9C9-F3CE-E790-F1F5610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7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888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77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663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55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439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32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215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10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E9B93-ADA6-CF7D-56C2-85079C43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3B5E-CA02-6081-530F-70C0BB92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F7E96-8297-AB0B-6352-02E9A993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79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23F4-156C-C300-9E3B-E9000D83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D18D8-2898-0524-367C-4DF26A8AA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8" y="3010592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1D222-C619-6A02-1D01-9FA7E7110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1" y="3010592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B3810-E116-A1D3-C1B3-5539F001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B05D5-DCFB-3807-627A-B03F547F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89EE4-63CE-8CDA-76DC-9906C250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59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5537-422E-DE06-379F-D88CD4FF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20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D28ED-F9A2-5B55-C693-FB0211792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888" indent="0">
              <a:buNone/>
              <a:defRPr sz="3298" b="1"/>
            </a:lvl2pPr>
            <a:lvl3pPr marL="1507776" indent="0">
              <a:buNone/>
              <a:defRPr sz="2968" b="1"/>
            </a:lvl3pPr>
            <a:lvl4pPr marL="2261663" indent="0">
              <a:buNone/>
              <a:defRPr sz="2638" b="1"/>
            </a:lvl4pPr>
            <a:lvl5pPr marL="3015551" indent="0">
              <a:buNone/>
              <a:defRPr sz="2638" b="1"/>
            </a:lvl5pPr>
            <a:lvl6pPr marL="3769439" indent="0">
              <a:buNone/>
              <a:defRPr sz="2638" b="1"/>
            </a:lvl6pPr>
            <a:lvl7pPr marL="4523327" indent="0">
              <a:buNone/>
              <a:defRPr sz="2638" b="1"/>
            </a:lvl7pPr>
            <a:lvl8pPr marL="5277215" indent="0">
              <a:buNone/>
              <a:defRPr sz="2638" b="1"/>
            </a:lvl8pPr>
            <a:lvl9pPr marL="603110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07D9E-FACE-49E5-6A47-52F26AF51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5"/>
            <a:ext cx="8504976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65A43-1913-DDFD-F67D-709622D03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888" indent="0">
              <a:buNone/>
              <a:defRPr sz="3298" b="1"/>
            </a:lvl2pPr>
            <a:lvl3pPr marL="1507776" indent="0">
              <a:buNone/>
              <a:defRPr sz="2968" b="1"/>
            </a:lvl3pPr>
            <a:lvl4pPr marL="2261663" indent="0">
              <a:buNone/>
              <a:defRPr sz="2638" b="1"/>
            </a:lvl4pPr>
            <a:lvl5pPr marL="3015551" indent="0">
              <a:buNone/>
              <a:defRPr sz="2638" b="1"/>
            </a:lvl5pPr>
            <a:lvl6pPr marL="3769439" indent="0">
              <a:buNone/>
              <a:defRPr sz="2638" b="1"/>
            </a:lvl6pPr>
            <a:lvl7pPr marL="4523327" indent="0">
              <a:buNone/>
              <a:defRPr sz="2638" b="1"/>
            </a:lvl7pPr>
            <a:lvl8pPr marL="5277215" indent="0">
              <a:buNone/>
              <a:defRPr sz="2638" b="1"/>
            </a:lvl8pPr>
            <a:lvl9pPr marL="603110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C18A74-F578-E12B-B365-7F80C1505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5"/>
            <a:ext cx="8546861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EC8F32-0B9E-0674-058B-35D974B9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16FBC2-8414-BE76-2ECE-C7D7F415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ECC32-7415-A3BC-44BC-78AA7AA6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79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FEFC-EDE6-9024-196F-B6E11F91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F81D6-2E7D-16B0-FF7E-B7D751C6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13AB0-A952-9D84-761B-63C02656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E59F6-9255-BB0C-6C89-0F6CB1930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D987-8897-AF5A-010A-65CDA353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0C3F3-D9C9-F3CE-E790-F1F5610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E9B93-ADA6-CF7D-56C2-85079C43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3B5E-CA02-6081-530F-70C0BB92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F7E96-8297-AB0B-6352-02E9A993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84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080AD-EB39-A3A4-949B-35331482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DB231-C479-D7E7-4205-3D62C412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65B06-7F5F-69A1-D51D-5C135A69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5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34845-1D78-62EE-D80A-D3C04BF6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8786-14F7-6217-AF06-9FA76E5F1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2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6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1CB91-B5D1-A4E2-9384-F60389A89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6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888" indent="0">
              <a:buNone/>
              <a:defRPr sz="2309"/>
            </a:lvl2pPr>
            <a:lvl3pPr marL="1507776" indent="0">
              <a:buNone/>
              <a:defRPr sz="1979"/>
            </a:lvl3pPr>
            <a:lvl4pPr marL="2261663" indent="0">
              <a:buNone/>
              <a:defRPr sz="1649"/>
            </a:lvl4pPr>
            <a:lvl5pPr marL="3015551" indent="0">
              <a:buNone/>
              <a:defRPr sz="1649"/>
            </a:lvl5pPr>
            <a:lvl6pPr marL="3769439" indent="0">
              <a:buNone/>
              <a:defRPr sz="1649"/>
            </a:lvl6pPr>
            <a:lvl7pPr marL="4523327" indent="0">
              <a:buNone/>
              <a:defRPr sz="1649"/>
            </a:lvl7pPr>
            <a:lvl8pPr marL="5277215" indent="0">
              <a:buNone/>
              <a:defRPr sz="1649"/>
            </a:lvl8pPr>
            <a:lvl9pPr marL="603110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61BB1-5927-D7FF-900B-A15BD7FF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D523D-47D9-7C4D-2520-11F41749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62EFA-99EC-E38D-2EC8-B7EF28B0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70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5786-4F35-DE48-DEE2-65914AC8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D74E3-7067-E983-C7F4-091C3217A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2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888" indent="0">
              <a:buNone/>
              <a:defRPr sz="4616"/>
            </a:lvl2pPr>
            <a:lvl3pPr marL="1507776" indent="0">
              <a:buNone/>
              <a:defRPr sz="3958"/>
            </a:lvl3pPr>
            <a:lvl4pPr marL="2261663" indent="0">
              <a:buNone/>
              <a:defRPr sz="3298"/>
            </a:lvl4pPr>
            <a:lvl5pPr marL="3015551" indent="0">
              <a:buNone/>
              <a:defRPr sz="3298"/>
            </a:lvl5pPr>
            <a:lvl6pPr marL="3769439" indent="0">
              <a:buNone/>
              <a:defRPr sz="3298"/>
            </a:lvl6pPr>
            <a:lvl7pPr marL="4523327" indent="0">
              <a:buNone/>
              <a:defRPr sz="3298"/>
            </a:lvl7pPr>
            <a:lvl8pPr marL="5277215" indent="0">
              <a:buNone/>
              <a:defRPr sz="3298"/>
            </a:lvl8pPr>
            <a:lvl9pPr marL="603110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E9A01-6FC4-C54B-C2E8-F18AD333B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6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888" indent="0">
              <a:buNone/>
              <a:defRPr sz="2309"/>
            </a:lvl2pPr>
            <a:lvl3pPr marL="1507776" indent="0">
              <a:buNone/>
              <a:defRPr sz="1979"/>
            </a:lvl3pPr>
            <a:lvl4pPr marL="2261663" indent="0">
              <a:buNone/>
              <a:defRPr sz="1649"/>
            </a:lvl4pPr>
            <a:lvl5pPr marL="3015551" indent="0">
              <a:buNone/>
              <a:defRPr sz="1649"/>
            </a:lvl5pPr>
            <a:lvl6pPr marL="3769439" indent="0">
              <a:buNone/>
              <a:defRPr sz="1649"/>
            </a:lvl6pPr>
            <a:lvl7pPr marL="4523327" indent="0">
              <a:buNone/>
              <a:defRPr sz="1649"/>
            </a:lvl7pPr>
            <a:lvl8pPr marL="5277215" indent="0">
              <a:buNone/>
              <a:defRPr sz="1649"/>
            </a:lvl8pPr>
            <a:lvl9pPr marL="603110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9A400-7397-3090-0BCA-CAD5CE75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50149-8458-01BC-1A16-4C5465FA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392CA-9D60-D003-2A11-A7CA82A0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5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0D7A-DAF9-F627-035B-4D5E8BCC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27A5E-5352-1B14-CEF8-A5BB8278E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F2FBE-DAF1-D211-27B5-294F26EC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3AF7-8270-5112-59E6-CB6D7005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C5662-38F1-6C6D-997C-3BDE590D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72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8B41B-A134-A376-9165-D1F21E5B4F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7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46BF2-36DD-20A6-F899-9FEC9CE47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994D0-89E9-E17F-AD91-301FEE149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1CFD5-BB73-979E-4580-E5D40884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93112-D512-E902-1FD0-8D3885C9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5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E7B3F-F994-13BE-F19D-81D9CC314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471A7-B12D-520E-5BA2-EA69BA7F0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B475E-04D4-CD56-B4E5-71AC7472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42EC-6C8E-29FD-E43E-8EB06E6A9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8118D-4693-B3DF-6F78-0DFAD88C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928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CD6FE-988C-97D6-C916-A9F3CC76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4EEB6-721B-BF0D-AAE9-CF7CC03A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4B9D8-847F-931C-A846-8526E754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E2438-FF77-69C7-CF9B-937C4D99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F621-F557-D497-36B6-E7358DD6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84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D987-8897-AF5A-010A-65CDA353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0C3F3-D9C9-F3CE-E790-F1F5610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E9B93-ADA6-CF7D-56C2-85079C43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3B5E-CA02-6081-530F-70C0BB92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F7E96-8297-AB0B-6352-02E9A993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62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23F4-156C-C300-9E3B-E9000D83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D18D8-2898-0524-367C-4DF26A8AA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1D222-C619-6A02-1D01-9FA7E7110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B3810-E116-A1D3-C1B3-5539F001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B05D5-DCFB-3807-627A-B03F547F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89EE4-63CE-8CDA-76DC-9906C250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30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5537-422E-DE06-379F-D88CD4FF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D28ED-F9A2-5B55-C693-FB0211792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07D9E-FACE-49E5-6A47-52F26AF51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65A43-1913-DDFD-F67D-709622D03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C18A74-F578-E12B-B365-7F80C1505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EC8F32-0B9E-0674-058B-35D974B9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16FBC2-8414-BE76-2ECE-C7D7F415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ECC32-7415-A3BC-44BC-78AA7AA6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0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23F4-156C-C300-9E3B-E9000D83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D18D8-2898-0524-367C-4DF26A8AA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1D222-C619-6A02-1D01-9FA7E7110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B3810-E116-A1D3-C1B3-5539F001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B05D5-DCFB-3807-627A-B03F547F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89EE4-63CE-8CDA-76DC-9906C250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235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FEFC-EDE6-9024-196F-B6E11F91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F81D6-2E7D-16B0-FF7E-B7D751C6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13AB0-A952-9D84-761B-63C02656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E59F6-9255-BB0C-6C89-0F6CB1930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08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080AD-EB39-A3A4-949B-35331482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DB231-C479-D7E7-4205-3D62C412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65B06-7F5F-69A1-D51D-5C135A69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88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34845-1D78-62EE-D80A-D3C04BF6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8786-14F7-6217-AF06-9FA76E5F1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1CB91-B5D1-A4E2-9384-F60389A89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61BB1-5927-D7FF-900B-A15BD7FF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D523D-47D9-7C4D-2520-11F41749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62EFA-99EC-E38D-2EC8-B7EF28B0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5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5786-4F35-DE48-DEE2-65914AC8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D74E3-7067-E983-C7F4-091C3217A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E9A01-6FC4-C54B-C2E8-F18AD333B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9A400-7397-3090-0BCA-CAD5CE75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50149-8458-01BC-1A16-4C5465FA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392CA-9D60-D003-2A11-A7CA82A0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40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0D7A-DAF9-F627-035B-4D5E8BCC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27A5E-5352-1B14-CEF8-A5BB8278E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F2FBE-DAF1-D211-27B5-294F26EC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3AF7-8270-5112-59E6-CB6D7005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C5662-38F1-6C6D-997C-3BDE590D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8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8B41B-A134-A376-9165-D1F21E5B4F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46BF2-36DD-20A6-F899-9FEC9CE47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994D0-89E9-E17F-AD91-301FEE149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1CFD5-BB73-979E-4580-E5D40884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93112-D512-E902-1FD0-8D3885C9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22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1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753110" y="3910740"/>
            <a:ext cx="9690100" cy="476665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6700"/>
              </a:lnSpc>
              <a:spcAft>
                <a:spcPts val="30760"/>
              </a:spcAft>
              <a:defRPr/>
            </a:lvl1pPr>
          </a:lstStyle>
          <a:p>
            <a:pPr marL="0" marR="0" indent="0" algn="l">
              <a:lnSpc>
                <a:spcPts val="6700"/>
              </a:lnSpc>
              <a:spcAft>
                <a:spcPts val="30760"/>
              </a:spcAft>
            </a:pPr>
            <a:r>
              <a:rPr lang="en-US" sz="5800" b="1" spc="5">
                <a:solidFill>
                  <a:srgbClr val="000000"/>
                </a:solidFill>
                <a:latin typeface="Arial" panose="02020603050405020304" pitchFamily="2"/>
              </a:rPr>
              <a:t>Economic Inclusion Efforts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3636626" y="9334267"/>
            <a:ext cx="6099175" cy="93094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9560" rIns="0" bIns="0" anchor="t"/>
          <a:lstStyle>
            <a:lvl1pPr marL="0" marR="0" indent="457200" algn="l">
              <a:lnSpc>
                <a:spcPts val="4400"/>
              </a:lnSpc>
              <a:spcAft>
                <a:spcPts val="595"/>
              </a:spcAft>
              <a:buFont typeface="Symbol"/>
              <a:buChar char="·"/>
              <a:defRPr/>
            </a:lvl1pPr>
          </a:lstStyle>
          <a:p>
            <a:pPr marL="0" marR="0" indent="457200" algn="l">
              <a:lnSpc>
                <a:spcPts val="4400"/>
              </a:lnSpc>
              <a:spcAft>
                <a:spcPts val="595"/>
              </a:spcAft>
              <a:buFont typeface="Symbol"/>
              <a:buChar char="·"/>
            </a:pPr>
            <a:r>
              <a:rPr lang="en-US" sz="2750" i="1" spc="0">
                <a:solidFill>
                  <a:srgbClr val="FFFFFF"/>
                </a:solidFill>
                <a:latin typeface="Arial" panose="02020603050405020304" pitchFamily="2"/>
              </a:rPr>
              <a:t>John Majors, The Oughtness Group </a:t>
            </a:r>
          </a:p>
        </p:txBody>
      </p:sp>
    </p:spTree>
    <p:extLst>
      <p:ext uri="{BB962C8B-B14F-4D97-AF65-F5344CB8AC3E}">
        <p14:creationId xmlns:p14="http://schemas.microsoft.com/office/powerpoint/2010/main" val="874492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2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542415" y="2361070"/>
            <a:ext cx="16586200" cy="443916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765" rIns="0" bIns="0" anchor="t">
            <a:normAutofit fontScale="90000"/>
          </a:bodyPr>
          <a:lstStyle>
            <a:lvl1pPr marL="457200" marR="45720" indent="365760" algn="l">
              <a:lnSpc>
                <a:spcPts val="4500"/>
              </a:lnSpc>
              <a:spcBef>
                <a:spcPts val="1940"/>
              </a:spcBef>
              <a:spcAft>
                <a:spcPts val="7290"/>
              </a:spcAft>
              <a:buFont typeface="Symbol"/>
              <a:buChar char="·"/>
              <a:defRPr/>
            </a:lvl1pPr>
          </a:lstStyle>
          <a:p>
            <a:pPr marL="457200" marR="0" indent="365760" algn="l">
              <a:lnSpc>
                <a:spcPts val="4900"/>
              </a:lnSpc>
              <a:spcAft>
                <a:spcPts val="0"/>
              </a:spcAft>
              <a:buFont typeface="Symbol"/>
              <a:buChar char="·"/>
            </a:pPr>
            <a:r>
              <a:rPr lang="en-US" sz="4450" b="1" spc="185">
                <a:solidFill>
                  <a:srgbClr val="000000"/>
                </a:solidFill>
                <a:latin typeface="Calibri" panose="02020603050405020304" pitchFamily="2"/>
              </a:rPr>
              <a:t>Applications to Virginia Housing for Low Income Housing Tax Credits </a:t>
            </a:r>
          </a:p>
          <a:p>
            <a:pPr marL="457200" marR="0" indent="0" algn="l">
              <a:lnSpc>
                <a:spcPts val="47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450" b="1" spc="185">
                <a:solidFill>
                  <a:srgbClr val="000000"/>
                </a:solidFill>
                <a:latin typeface="Calibri" panose="02020603050405020304" pitchFamily="2"/>
              </a:rPr>
              <a:t>due July 18 for Phase B </a:t>
            </a:r>
          </a:p>
          <a:p>
            <a:pPr marL="457200" marR="0" indent="365760" algn="l">
              <a:lnSpc>
                <a:spcPts val="4900"/>
              </a:lnSpc>
              <a:spcBef>
                <a:spcPts val="1675"/>
              </a:spcBef>
              <a:spcAft>
                <a:spcPts val="0"/>
              </a:spcAft>
              <a:buFont typeface="Symbol"/>
              <a:buChar char="·"/>
            </a:pPr>
            <a:r>
              <a:rPr lang="en-US" sz="4450" b="1" spc="195">
                <a:solidFill>
                  <a:srgbClr val="000000"/>
                </a:solidFill>
                <a:latin typeface="Calibri" panose="02020603050405020304" pitchFamily="2"/>
              </a:rPr>
              <a:t>Finalize design and financing strategy in October </a:t>
            </a:r>
          </a:p>
          <a:p>
            <a:pPr marL="457200" marR="45720" indent="365760" algn="l">
              <a:lnSpc>
                <a:spcPts val="4500"/>
              </a:lnSpc>
              <a:spcBef>
                <a:spcPts val="1940"/>
              </a:spcBef>
              <a:spcAft>
                <a:spcPts val="7290"/>
              </a:spcAft>
              <a:buFont typeface="Symbol"/>
              <a:buChar char="·"/>
            </a:pPr>
            <a:r>
              <a:rPr lang="en-US" sz="4450" b="1" spc="0">
                <a:solidFill>
                  <a:srgbClr val="000000"/>
                </a:solidFill>
                <a:latin typeface="Calibri" panose="02020603050405020304" pitchFamily="2"/>
              </a:rPr>
              <a:t>Construction begins April 2025 </a:t>
            </a:r>
            <a:r>
              <a:rPr lang="en-US" sz="3850" b="1" spc="0">
                <a:solidFill>
                  <a:srgbClr val="000000"/>
                </a:solidFill>
                <a:latin typeface="Calibri" panose="02020603050405020304" pitchFamily="2"/>
              </a:rPr>
              <a:t>(this assumes awards for federal and state credits from Virginia Housing) </a:t>
            </a:r>
          </a:p>
        </p:txBody>
      </p:sp>
    </p:spTree>
    <p:extLst>
      <p:ext uri="{BB962C8B-B14F-4D97-AF65-F5344CB8AC3E}">
        <p14:creationId xmlns:p14="http://schemas.microsoft.com/office/powerpoint/2010/main" val="442097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3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304800" y="470561"/>
            <a:ext cx="10121900" cy="1765874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8890" rIns="0" bIns="0" anchor="t"/>
          <a:lstStyle>
            <a:lvl1pPr marL="0" marR="0" indent="0" algn="l">
              <a:lnSpc>
                <a:spcPts val="7400"/>
              </a:lnSpc>
              <a:spcAft>
                <a:spcPts val="6405"/>
              </a:spcAft>
              <a:defRPr/>
            </a:lvl1pPr>
          </a:lstStyle>
          <a:p>
            <a:pPr marL="0" marR="0" indent="0" algn="l">
              <a:lnSpc>
                <a:spcPts val="7400"/>
              </a:lnSpc>
              <a:spcAft>
                <a:spcPts val="6405"/>
              </a:spcAft>
            </a:pPr>
            <a:r>
              <a:rPr lang="en-US" sz="6500" b="1" spc="-40">
                <a:solidFill>
                  <a:srgbClr val="000000"/>
                </a:solidFill>
                <a:latin typeface="Arial" panose="02020603050405020304" pitchFamily="2"/>
              </a:rPr>
              <a:t>Blocks 17/18 Update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304800" y="2236435"/>
            <a:ext cx="10121900" cy="8497433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6080" rIns="0" bIns="0" anchor="t"/>
          <a:lstStyle>
            <a:lvl1pPr marL="640080" marR="0" indent="0" algn="l">
              <a:lnSpc>
                <a:spcPts val="3100"/>
              </a:lnSpc>
              <a:spcBef>
                <a:spcPts val="190"/>
              </a:spcBef>
              <a:spcAft>
                <a:spcPts val="25535"/>
              </a:spcAft>
              <a:buFont typeface="Symbol"/>
              <a:buChar char="·"/>
              <a:defRPr/>
            </a:lvl1pPr>
          </a:lstStyle>
          <a:p>
            <a:pPr marL="274320" marR="0" indent="365760" algn="l">
              <a:lnSpc>
                <a:spcPts val="3700"/>
              </a:lnSpc>
              <a:spcAft>
                <a:spcPts val="0"/>
              </a:spcAft>
              <a:buFont typeface="Symbol"/>
              <a:buChar char="·"/>
            </a:pPr>
            <a:r>
              <a:rPr lang="en-US" sz="3150" spc="-60">
                <a:solidFill>
                  <a:srgbClr val="000000"/>
                </a:solidFill>
                <a:latin typeface="Calibri" panose="02020603050405020304" pitchFamily="2"/>
              </a:rPr>
              <a:t>Block 17 </a:t>
            </a:r>
          </a:p>
          <a:p>
            <a:pPr marL="1005840" marR="0" indent="411480" algn="l">
              <a:lnSpc>
                <a:spcPts val="3000"/>
              </a:lnSpc>
              <a:spcBef>
                <a:spcPts val="590"/>
              </a:spcBef>
              <a:spcAft>
                <a:spcPts val="0"/>
              </a:spcAft>
              <a:buFont typeface="Symbol"/>
              <a:buChar char="·"/>
            </a:pPr>
            <a:r>
              <a:rPr lang="en-US" sz="2750" spc="0">
                <a:solidFill>
                  <a:srgbClr val="000000"/>
                </a:solidFill>
                <a:latin typeface="Calibri" panose="02020603050405020304" pitchFamily="2"/>
              </a:rPr>
              <a:t>Foundation and podium complete </a:t>
            </a:r>
          </a:p>
          <a:p>
            <a:pPr marL="1005840" marR="0" indent="411480" algn="l">
              <a:lnSpc>
                <a:spcPts val="3000"/>
              </a:lnSpc>
              <a:spcBef>
                <a:spcPts val="830"/>
              </a:spcBef>
              <a:spcAft>
                <a:spcPts val="0"/>
              </a:spcAft>
              <a:buFont typeface="Symbol"/>
              <a:buChar char="·"/>
            </a:pPr>
            <a:r>
              <a:rPr lang="en-US" sz="2750" spc="0">
                <a:solidFill>
                  <a:srgbClr val="000000"/>
                </a:solidFill>
                <a:latin typeface="Calibri" panose="02020603050405020304" pitchFamily="2"/>
              </a:rPr>
              <a:t>Framing is 25% complete as of the end of May </a:t>
            </a:r>
          </a:p>
          <a:p>
            <a:pPr marL="274320" marR="0" indent="365760" algn="l">
              <a:lnSpc>
                <a:spcPts val="3700"/>
              </a:lnSpc>
              <a:spcBef>
                <a:spcPts val="4520"/>
              </a:spcBef>
              <a:spcAft>
                <a:spcPts val="0"/>
              </a:spcAft>
              <a:buFont typeface="Symbol"/>
              <a:buChar char="·"/>
            </a:pPr>
            <a:r>
              <a:rPr lang="en-US" sz="3150" spc="-60">
                <a:solidFill>
                  <a:srgbClr val="000000"/>
                </a:solidFill>
                <a:latin typeface="Calibri" panose="02020603050405020304" pitchFamily="2"/>
              </a:rPr>
              <a:t>Block 18 </a:t>
            </a:r>
          </a:p>
          <a:p>
            <a:pPr marL="1005840" marR="0" indent="411480" algn="l">
              <a:lnSpc>
                <a:spcPts val="3000"/>
              </a:lnSpc>
              <a:spcBef>
                <a:spcPts val="590"/>
              </a:spcBef>
              <a:spcAft>
                <a:spcPts val="0"/>
              </a:spcAft>
              <a:buFont typeface="Symbol"/>
              <a:buChar char="·"/>
            </a:pPr>
            <a:r>
              <a:rPr lang="en-US" sz="2750" spc="0">
                <a:solidFill>
                  <a:srgbClr val="000000"/>
                </a:solidFill>
                <a:latin typeface="Calibri" panose="02020603050405020304" pitchFamily="2"/>
              </a:rPr>
              <a:t>Foundation 85% complete as of end of May </a:t>
            </a:r>
          </a:p>
          <a:p>
            <a:pPr marL="1005840" marR="0" indent="411480" algn="l">
              <a:lnSpc>
                <a:spcPts val="3000"/>
              </a:lnSpc>
              <a:spcBef>
                <a:spcPts val="830"/>
              </a:spcBef>
              <a:spcAft>
                <a:spcPts val="0"/>
              </a:spcAft>
              <a:buFont typeface="Symbol"/>
              <a:buChar char="·"/>
            </a:pPr>
            <a:r>
              <a:rPr lang="en-US" sz="2750" spc="-10">
                <a:solidFill>
                  <a:srgbClr val="000000"/>
                </a:solidFill>
                <a:latin typeface="Calibri" panose="02020603050405020304" pitchFamily="2"/>
              </a:rPr>
              <a:t>Podium work to begin </a:t>
            </a:r>
          </a:p>
          <a:p>
            <a:pPr marL="274320" marR="0" indent="365760" algn="l">
              <a:lnSpc>
                <a:spcPts val="3300"/>
              </a:lnSpc>
              <a:spcBef>
                <a:spcPts val="5000"/>
              </a:spcBef>
              <a:spcAft>
                <a:spcPts val="0"/>
              </a:spcAft>
              <a:buFont typeface="Symbol"/>
              <a:buChar char="·"/>
            </a:pPr>
            <a:r>
              <a:rPr lang="en-US" sz="3000" spc="0">
                <a:solidFill>
                  <a:srgbClr val="000000"/>
                </a:solidFill>
                <a:latin typeface="Calibri" panose="02020603050405020304" pitchFamily="2"/>
              </a:rPr>
              <a:t>Construction estimated to be complete for both buildings by </a:t>
            </a:r>
          </a:p>
          <a:p>
            <a:pPr marL="640080" marR="0" indent="0" algn="l">
              <a:lnSpc>
                <a:spcPts val="3100"/>
              </a:lnSpc>
              <a:spcBef>
                <a:spcPts val="190"/>
              </a:spcBef>
              <a:spcAft>
                <a:spcPts val="25535"/>
              </a:spcAft>
            </a:pPr>
            <a:r>
              <a:rPr lang="en-US" sz="3000" spc="0">
                <a:solidFill>
                  <a:srgbClr val="000000"/>
                </a:solidFill>
                <a:latin typeface="Calibri" panose="02020603050405020304" pitchFamily="2"/>
              </a:rPr>
              <a:t>October 2025 </a:t>
            </a:r>
          </a:p>
        </p:txBody>
      </p:sp>
    </p:spTree>
    <p:extLst>
      <p:ext uri="{BB962C8B-B14F-4D97-AF65-F5344CB8AC3E}">
        <p14:creationId xmlns:p14="http://schemas.microsoft.com/office/powerpoint/2010/main" val="386234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5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667385" y="330664"/>
            <a:ext cx="18745200" cy="233754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2545" rIns="0" bIns="0" anchor="t"/>
          <a:lstStyle>
            <a:lvl1pPr marL="0" marR="3611880" indent="0" algn="l">
              <a:lnSpc>
                <a:spcPts val="7800"/>
              </a:lnSpc>
              <a:spcAft>
                <a:spcPts val="2365"/>
              </a:spcAft>
              <a:defRPr/>
            </a:lvl1pPr>
          </a:lstStyle>
          <a:p>
            <a:pPr marL="0" marR="3611880" indent="0" algn="l">
              <a:lnSpc>
                <a:spcPts val="7800"/>
              </a:lnSpc>
              <a:spcAft>
                <a:spcPts val="2365"/>
              </a:spcAft>
            </a:pPr>
            <a:r>
              <a:rPr lang="en-US" sz="7100" b="1" spc="0">
                <a:solidFill>
                  <a:srgbClr val="000000"/>
                </a:solidFill>
                <a:latin typeface="Arial" panose="02020603050405020304" pitchFamily="2"/>
              </a:rPr>
              <a:t>Overview of Official MBE and WBE Goals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667385" y="2668206"/>
            <a:ext cx="18745200" cy="982454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4290" rIns="0" bIns="0" anchor="t"/>
          <a:lstStyle>
            <a:lvl1pPr marL="45720" marR="2651760" indent="0" algn="l">
              <a:lnSpc>
                <a:spcPts val="3400"/>
              </a:lnSpc>
              <a:spcAft>
                <a:spcPts val="535"/>
              </a:spcAft>
              <a:defRPr/>
            </a:lvl1pPr>
          </a:lstStyle>
          <a:p>
            <a:pPr marL="45720" marR="2651760" indent="0" algn="l">
              <a:lnSpc>
                <a:spcPts val="3400"/>
              </a:lnSpc>
              <a:spcAft>
                <a:spcPts val="535"/>
              </a:spcAft>
            </a:pPr>
            <a:r>
              <a:rPr lang="en-US" sz="3150" spc="0">
                <a:solidFill>
                  <a:srgbClr val="000000"/>
                </a:solidFill>
                <a:latin typeface="Arial" panose="02020603050405020304" pitchFamily="2"/>
              </a:rPr>
              <a:t>The following criteria will be used to measure the Developer’s compliance with the Master Development Agreement</a:t>
            </a:r>
            <a:r>
              <a:rPr lang="en-US" sz="2800" spc="0">
                <a:solidFill>
                  <a:srgbClr val="000000"/>
                </a:solidFill>
                <a:latin typeface="Calibri" panose="02020603050405020304" pitchFamily="2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6304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5537-422E-DE06-379F-D88CD4FF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D28ED-F9A2-5B55-C693-FB0211792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07D9E-FACE-49E5-6A47-52F26AF51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65A43-1913-DDFD-F67D-709622D03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C18A74-F578-E12B-B365-7F80C1505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EC8F32-0B9E-0674-058B-35D974B9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16FBC2-8414-BE76-2ECE-C7D7F415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ECC32-7415-A3BC-44BC-78AA7AA6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746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6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1530350" y="890250"/>
            <a:ext cx="15316200" cy="193947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>
            <a:normAutofit fontScale="90000"/>
          </a:bodyPr>
          <a:lstStyle>
            <a:lvl1pPr marL="0" marR="0" indent="0" algn="ctr">
              <a:lnSpc>
                <a:spcPts val="5200"/>
              </a:lnSpc>
              <a:spcBef>
                <a:spcPts val="1460"/>
              </a:spcBef>
              <a:spcAft>
                <a:spcPts val="1750"/>
              </a:spcAft>
              <a:defRPr/>
            </a:lvl1pPr>
          </a:lstStyle>
          <a:p>
            <a:pPr marL="0" marR="0" indent="0" algn="l">
              <a:lnSpc>
                <a:spcPts val="6800"/>
              </a:lnSpc>
              <a:spcAft>
                <a:spcPts val="0"/>
              </a:spcAft>
            </a:pPr>
            <a:r>
              <a:rPr lang="en-US" sz="5850" b="1" spc="145">
                <a:solidFill>
                  <a:srgbClr val="000000"/>
                </a:solidFill>
                <a:latin typeface="Arial" panose="02020603050405020304" pitchFamily="2"/>
              </a:rPr>
              <a:t>Progress Toward Goals: Blocks 19 and 20 </a:t>
            </a:r>
          </a:p>
          <a:p>
            <a:pPr marL="0" marR="0" indent="0" algn="ctr">
              <a:lnSpc>
                <a:spcPts val="5200"/>
              </a:lnSpc>
              <a:spcBef>
                <a:spcPts val="1460"/>
              </a:spcBef>
              <a:spcAft>
                <a:spcPts val="1750"/>
              </a:spcAft>
            </a:pPr>
            <a:r>
              <a:rPr lang="en-US" sz="4500" b="1" spc="125">
                <a:solidFill>
                  <a:srgbClr val="000000"/>
                </a:solidFill>
                <a:latin typeface="Arial" panose="02020603050405020304" pitchFamily="2"/>
              </a:rPr>
              <a:t>General Contractor: Marlyn Development </a:t>
            </a:r>
          </a:p>
        </p:txBody>
      </p:sp>
    </p:spTree>
    <p:extLst>
      <p:ext uri="{BB962C8B-B14F-4D97-AF65-F5344CB8AC3E}">
        <p14:creationId xmlns:p14="http://schemas.microsoft.com/office/powerpoint/2010/main" val="1965244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yout 7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417445" y="1688295"/>
            <a:ext cx="15316200" cy="58883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>
            <a:lvl1pPr marL="4114800" marR="0" indent="0" algn="l">
              <a:lnSpc>
                <a:spcPts val="4600"/>
              </a:lnSpc>
              <a:spcAft>
                <a:spcPts val="0"/>
              </a:spcAft>
              <a:defRPr/>
            </a:lvl1pPr>
          </a:lstStyle>
          <a:p>
            <a:pPr marL="4114800" marR="0" indent="0" algn="l">
              <a:lnSpc>
                <a:spcPts val="4600"/>
              </a:lnSpc>
              <a:spcAft>
                <a:spcPts val="0"/>
              </a:spcAft>
            </a:pPr>
            <a:r>
              <a:rPr lang="en-US" sz="4500" b="1" spc="110">
                <a:solidFill>
                  <a:srgbClr val="000000"/>
                </a:solidFill>
                <a:latin typeface="Arial" panose="02020603050405020304" pitchFamily="2"/>
              </a:rPr>
              <a:t>General Contractor: Breeden </a:t>
            </a:r>
          </a:p>
        </p:txBody>
      </p:sp>
    </p:spTree>
    <p:extLst>
      <p:ext uri="{BB962C8B-B14F-4D97-AF65-F5344CB8AC3E}">
        <p14:creationId xmlns:p14="http://schemas.microsoft.com/office/powerpoint/2010/main" val="4087109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yout 8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400300" y="3758761"/>
            <a:ext cx="15316200" cy="2716533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>
            <a:lvl1pPr marL="0" marR="0" indent="0" algn="ctr">
              <a:lnSpc>
                <a:spcPts val="6800"/>
              </a:lnSpc>
              <a:spcBef>
                <a:spcPts val="1290"/>
              </a:spcBef>
              <a:spcAft>
                <a:spcPts val="6555"/>
              </a:spcAft>
              <a:defRPr/>
            </a:lvl1pPr>
          </a:lstStyle>
          <a:p>
            <a:pPr marL="0" marR="0" indent="0" algn="ctr">
              <a:lnSpc>
                <a:spcPts val="6700"/>
              </a:lnSpc>
              <a:spcAft>
                <a:spcPts val="0"/>
              </a:spcAft>
            </a:pPr>
            <a:r>
              <a:rPr lang="en-US" sz="5850" b="1" spc="60">
                <a:solidFill>
                  <a:srgbClr val="000000"/>
                </a:solidFill>
                <a:latin typeface="Arial" panose="02020603050405020304" pitchFamily="2"/>
              </a:rPr>
              <a:t>Landscaping </a:t>
            </a:r>
          </a:p>
          <a:p>
            <a:pPr marL="0" marR="0" indent="0" algn="ctr">
              <a:lnSpc>
                <a:spcPts val="6800"/>
              </a:lnSpc>
              <a:spcBef>
                <a:spcPts val="1290"/>
              </a:spcBef>
              <a:spcAft>
                <a:spcPts val="6555"/>
              </a:spcAft>
            </a:pPr>
            <a:r>
              <a:rPr lang="en-US" sz="5850" b="1" spc="65">
                <a:solidFill>
                  <a:srgbClr val="000000"/>
                </a:solidFill>
                <a:latin typeface="Arial" panose="02020603050405020304" pitchFamily="2"/>
              </a:rPr>
              <a:t>Landscaping Irrigation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2400300" y="6475295"/>
            <a:ext cx="15316200" cy="219828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>
            <a:lvl1pPr marL="0" marR="0" indent="0" algn="ctr">
              <a:lnSpc>
                <a:spcPts val="4100"/>
              </a:lnSpc>
              <a:spcBef>
                <a:spcPts val="1400"/>
              </a:spcBef>
              <a:spcAft>
                <a:spcPts val="840"/>
              </a:spcAft>
              <a:defRPr/>
            </a:lvl1pPr>
          </a:lstStyle>
          <a:p>
            <a:pPr marL="0" marR="0" indent="0" algn="ctr">
              <a:lnSpc>
                <a:spcPts val="5500"/>
              </a:lnSpc>
              <a:spcAft>
                <a:spcPts val="0"/>
              </a:spcAft>
            </a:pPr>
            <a:r>
              <a:rPr lang="en-US" sz="3500" b="1" spc="0">
                <a:solidFill>
                  <a:srgbClr val="000000"/>
                </a:solidFill>
                <a:latin typeface="Arial" panose="02020603050405020304" pitchFamily="2"/>
              </a:rPr>
              <a:t>Contact for Breeden Construction </a:t>
            </a:r>
            <a:br/>
            <a:r>
              <a:rPr lang="en-US" sz="3500" b="1" spc="0">
                <a:solidFill>
                  <a:srgbClr val="000000"/>
                </a:solidFill>
                <a:latin typeface="Arial" panose="02020603050405020304" pitchFamily="2"/>
              </a:rPr>
              <a:t>Genady Rabinovich </a:t>
            </a:r>
          </a:p>
          <a:p>
            <a:pPr marL="0" marR="0" indent="0" algn="ctr">
              <a:lnSpc>
                <a:spcPts val="4100"/>
              </a:lnSpc>
              <a:spcBef>
                <a:spcPts val="1400"/>
              </a:spcBef>
              <a:spcAft>
                <a:spcPts val="840"/>
              </a:spcAft>
            </a:pPr>
            <a:r>
              <a:rPr lang="en-US" sz="3500" b="1" u="sng" spc="105">
                <a:solidFill>
                  <a:srgbClr val="0000FF"/>
                </a:solidFill>
                <a:latin typeface="Arial" panose="02020603050405020304" pitchFamily="2"/>
              </a:rPr>
              <a:t>GenadyR@breedenconstruction.com</a:t>
            </a:r>
            <a:r>
              <a:rPr lang="en-US" sz="100" b="1" spc="105">
                <a:solidFill>
                  <a:srgbClr val="0562C1"/>
                </a:solidFill>
                <a:latin typeface="Arial" panose="02020603050405020304" pitchFamily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8781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yout 9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57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FEFC-EDE6-9024-196F-B6E11F91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F81D6-2E7D-16B0-FF7E-B7D751C6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13AB0-A952-9D84-761B-63C02656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E59F6-9255-BB0C-6C89-0F6CB1930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9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080AD-EB39-A3A4-949B-35331482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DB231-C479-D7E7-4205-3D62C412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65B06-7F5F-69A1-D51D-5C135A69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4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34845-1D78-62EE-D80A-D3C04BF6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8786-14F7-6217-AF06-9FA76E5F1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1CB91-B5D1-A4E2-9384-F60389A89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61BB1-5927-D7FF-900B-A15BD7FF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D523D-47D9-7C4D-2520-11F41749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62EFA-99EC-E38D-2EC8-B7EF28B0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38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5786-4F35-DE48-DEE2-65914AC8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D74E3-7067-E983-C7F4-091C3217A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E9A01-6FC4-C54B-C2E8-F18AD333B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9A400-7397-3090-0BCA-CAD5CE75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50149-8458-01BC-1A16-4C5465FA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392CA-9D60-D003-2A11-A7CA82A0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0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825F6F-0DE9-8ED4-8994-B2CF28CF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4DAC0-BFFA-74BC-AA6E-12BF278F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EEF57-04D2-1850-AB32-516C09721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A73E-3042-79E8-7BBA-D21983911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F4229-639B-68B1-8E7E-B69DCF4DF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9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745" r:id="rId12"/>
    <p:sldLayoutId id="2147483789" r:id="rId13"/>
  </p:sldLayoutIdLst>
  <p:hf sldNum="0"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8094279" y="9210157"/>
            <a:ext cx="1507220" cy="1511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57" y="8560"/>
            <a:ext cx="20101587" cy="11292231"/>
          </a:xfrm>
          <a:prstGeom prst="rect">
            <a:avLst/>
          </a:prstGeom>
        </p:spPr>
      </p:pic>
      <p:sp>
        <p:nvSpPr>
          <p:cNvPr id="9" name="Slide Number Placeholder 8"/>
          <p:cNvSpPr txBox="1">
            <a:spLocks/>
          </p:cNvSpPr>
          <p:nvPr userDrawn="1"/>
        </p:nvSpPr>
        <p:spPr>
          <a:xfrm>
            <a:off x="753904" y="10525722"/>
            <a:ext cx="8669893" cy="434757"/>
          </a:xfrm>
          <a:prstGeom prst="rect">
            <a:avLst/>
          </a:prstGeom>
        </p:spPr>
        <p:txBody>
          <a:bodyPr vert="horz" lIns="150781" tIns="75390" rIns="150781" bIns="753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accent1">
                    <a:lumMod val="75000"/>
                  </a:schemeClr>
                </a:solidFill>
                <a:latin typeface="Gill Sans SemiBold"/>
                <a:ea typeface="+mn-ea"/>
                <a:cs typeface="Gill Sans SemiBol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350D-1880-4C4F-9964-E0F8FC16BEC3}" type="slidenum">
              <a:rPr kumimoji="0" lang="en-US" sz="1649" b="0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ill Sans SemiBold"/>
              </a:rPr>
              <a:pPr marL="0" marR="0" lvl="0" indent="0" algn="l" defTabSz="7539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49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Gill Sans SemiBold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2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lvl1pPr algn="ctr" defTabSz="1507846" rtl="0" eaLnBrk="1" latinLnBrk="0" hangingPunct="1">
        <a:lnSpc>
          <a:spcPct val="90000"/>
        </a:lnSpc>
        <a:spcBef>
          <a:spcPct val="0"/>
        </a:spcBef>
        <a:buNone/>
        <a:defRPr sz="7256" b="1" kern="1200">
          <a:solidFill>
            <a:srgbClr val="3F5588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rgbClr val="3F5588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rgbClr val="3F5588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rgbClr val="3F5588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rgbClr val="3F5588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rgbClr val="3F5588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005205" y="151838"/>
            <a:ext cx="18093691" cy="248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9" tIns="60959" rIns="60959" bIns="60959" anchor="ctr"/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05205" y="2638848"/>
            <a:ext cx="18093691" cy="8670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9" tIns="60959" rIns="60959" bIns="6095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012320" y="10282037"/>
            <a:ext cx="395619" cy="400108"/>
          </a:xfrm>
          <a:prstGeom prst="rect">
            <a:avLst/>
          </a:prstGeom>
          <a:ln w="12700">
            <a:miter lim="400000"/>
          </a:ln>
        </p:spPr>
        <p:txBody>
          <a:bodyPr wrap="none" lIns="60959" tIns="60959" rIns="60959" bIns="60959" anchor="ctr">
            <a:spAutoFit/>
          </a:bodyPr>
          <a:lstStyle>
            <a:lvl1pPr algn="r">
              <a:lnSpc>
                <a:spcPct val="100000"/>
              </a:lnSpc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582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</p:sldLayoutIdLst>
  <p:transition spd="med"/>
  <p:hf sldNum="0" hdr="0" ftr="0" dt="0"/>
  <p:txStyles>
    <p:titleStyle>
      <a:lvl1pPr marL="0" marR="0" indent="0" algn="ct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82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82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82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82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82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82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82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82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82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71071" marR="0" indent="-371071" algn="l" defTabSz="1005230" latinLnBrk="0">
        <a:lnSpc>
          <a:spcPct val="100000"/>
        </a:lnSpc>
        <a:spcBef>
          <a:spcPts val="824"/>
        </a:spcBef>
        <a:spcAft>
          <a:spcPts val="0"/>
        </a:spcAft>
        <a:buClrTx/>
        <a:buSzPct val="100000"/>
        <a:buFont typeface="Arial"/>
        <a:buChar char="•"/>
        <a:tabLst/>
        <a:defRPr sz="3463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30363" marR="0" indent="-353401" algn="l" defTabSz="1005230" latinLnBrk="0">
        <a:lnSpc>
          <a:spcPct val="100000"/>
        </a:lnSpc>
        <a:spcBef>
          <a:spcPts val="824"/>
        </a:spcBef>
        <a:spcAft>
          <a:spcPts val="0"/>
        </a:spcAft>
        <a:buClrTx/>
        <a:buSzPct val="100000"/>
        <a:buFont typeface="Arial"/>
        <a:buChar char="–"/>
        <a:tabLst/>
        <a:defRPr sz="3463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83764" marR="0" indent="-329841" algn="l" defTabSz="1005230" latinLnBrk="0">
        <a:lnSpc>
          <a:spcPct val="100000"/>
        </a:lnSpc>
        <a:spcBef>
          <a:spcPts val="824"/>
        </a:spcBef>
        <a:spcAft>
          <a:spcPts val="0"/>
        </a:spcAft>
        <a:buClrTx/>
        <a:buSzPct val="100000"/>
        <a:buFont typeface="Arial"/>
        <a:buChar char="•"/>
        <a:tabLst/>
        <a:defRPr sz="3463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526694" marR="0" indent="-395809" algn="l" defTabSz="1005230" latinLnBrk="0">
        <a:lnSpc>
          <a:spcPct val="100000"/>
        </a:lnSpc>
        <a:spcBef>
          <a:spcPts val="824"/>
        </a:spcBef>
        <a:spcAft>
          <a:spcPts val="0"/>
        </a:spcAft>
        <a:buClrTx/>
        <a:buSzPct val="100000"/>
        <a:buFont typeface="Arial"/>
        <a:buChar char="–"/>
        <a:tabLst/>
        <a:defRPr sz="3463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903655" marR="0" indent="-395809" algn="l" defTabSz="1005230" latinLnBrk="0">
        <a:lnSpc>
          <a:spcPct val="100000"/>
        </a:lnSpc>
        <a:spcBef>
          <a:spcPts val="824"/>
        </a:spcBef>
        <a:spcAft>
          <a:spcPts val="0"/>
        </a:spcAft>
        <a:buClrTx/>
        <a:buSzPct val="100000"/>
        <a:buFont typeface="Arial"/>
        <a:buChar char="»"/>
        <a:tabLst/>
        <a:defRPr sz="3463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280616" marR="0" indent="-395809" algn="l" defTabSz="1005230" latinLnBrk="0">
        <a:lnSpc>
          <a:spcPct val="100000"/>
        </a:lnSpc>
        <a:spcBef>
          <a:spcPts val="824"/>
        </a:spcBef>
        <a:spcAft>
          <a:spcPts val="0"/>
        </a:spcAft>
        <a:buClrTx/>
        <a:buSzPct val="100000"/>
        <a:buFont typeface="Arial"/>
        <a:buChar char="•"/>
        <a:tabLst/>
        <a:defRPr sz="3463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657578" marR="0" indent="-395809" algn="l" defTabSz="1005230" latinLnBrk="0">
        <a:lnSpc>
          <a:spcPct val="100000"/>
        </a:lnSpc>
        <a:spcBef>
          <a:spcPts val="824"/>
        </a:spcBef>
        <a:spcAft>
          <a:spcPts val="0"/>
        </a:spcAft>
        <a:buClrTx/>
        <a:buSzPct val="100000"/>
        <a:buFont typeface="Arial"/>
        <a:buChar char="•"/>
        <a:tabLst/>
        <a:defRPr sz="3463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034538" marR="0" indent="-395809" algn="l" defTabSz="1005230" latinLnBrk="0">
        <a:lnSpc>
          <a:spcPct val="100000"/>
        </a:lnSpc>
        <a:spcBef>
          <a:spcPts val="824"/>
        </a:spcBef>
        <a:spcAft>
          <a:spcPts val="0"/>
        </a:spcAft>
        <a:buClrTx/>
        <a:buSzPct val="100000"/>
        <a:buFont typeface="Arial"/>
        <a:buChar char="•"/>
        <a:tabLst/>
        <a:defRPr sz="3463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411500" marR="0" indent="-395809" algn="l" defTabSz="1005230" latinLnBrk="0">
        <a:lnSpc>
          <a:spcPct val="100000"/>
        </a:lnSpc>
        <a:spcBef>
          <a:spcPts val="824"/>
        </a:spcBef>
        <a:spcAft>
          <a:spcPts val="0"/>
        </a:spcAft>
        <a:buClrTx/>
        <a:buSzPct val="100000"/>
        <a:buFont typeface="Arial"/>
        <a:buChar char="•"/>
        <a:tabLst/>
        <a:defRPr sz="3463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76961" algn="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753923" algn="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130884" algn="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507846" algn="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884807" algn="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261768" algn="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638730" algn="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015691" algn="r" defTabSz="10052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825F6F-0DE9-8ED4-8994-B2CF28CF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4DAC0-BFFA-74BC-AA6E-12BF278F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2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EEF57-04D2-1850-AB32-516C09721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8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A73E-3042-79E8-7BBA-D21983911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F4229-639B-68B1-8E7E-B69DCF4DF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1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386A4-591D-48A4-8F4E-15E35DE74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9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ftr="0" dt="0"/>
  <p:txStyles>
    <p:titleStyle>
      <a:lvl1pPr algn="l" defTabSz="150777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43" indent="-376943" algn="l" defTabSz="150777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6" kern="1200">
          <a:solidFill>
            <a:schemeClr val="tx1"/>
          </a:solidFill>
          <a:latin typeface="+mn-lt"/>
          <a:ea typeface="+mn-ea"/>
          <a:cs typeface="+mn-cs"/>
        </a:defRPr>
      </a:lvl1pPr>
      <a:lvl2pPr marL="1130831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720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608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496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382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271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159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047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888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776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663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551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439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327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215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102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825F6F-0DE9-8ED4-8994-B2CF28CF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4DAC0-BFFA-74BC-AA6E-12BF278F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EEF57-04D2-1850-AB32-516C09721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A73E-3042-79E8-7BBA-D21983911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F4229-639B-68B1-8E7E-B69DCF4DF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386A4-591D-48A4-8F4E-15E35DE741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5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</p:sldLayoutIdLst>
  <p:hf sldNum="0"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t.PaulsNF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hyperlink" Target="http://www.stpaulsdistrict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397"/>
            <a:ext cx="20104107" cy="11308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n-US" sz="2968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8710762"/>
            <a:ext cx="20104097" cy="2623067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n-US" sz="2968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8710762"/>
            <a:ext cx="13381792" cy="2623067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n-US" sz="2968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8710762"/>
            <a:ext cx="20104097" cy="2623067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n-US" sz="2968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27139-D23C-25AF-6F4F-4C0E10BCBF45}"/>
              </a:ext>
            </a:extLst>
          </p:cNvPr>
          <p:cNvSpPr txBox="1"/>
          <p:nvPr/>
        </p:nvSpPr>
        <p:spPr>
          <a:xfrm>
            <a:off x="507892" y="9066559"/>
            <a:ext cx="12873893" cy="1911473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/>
          <a:p>
            <a:pPr algn="l" defTabSz="1507846" rtl="0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</a:pPr>
            <a:endParaRPr lang="en-US" sz="5607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4169D-45E7-67D6-D5E0-82C3C8275332}"/>
              </a:ext>
            </a:extLst>
          </p:cNvPr>
          <p:cNvSpPr txBox="1"/>
          <p:nvPr/>
        </p:nvSpPr>
        <p:spPr>
          <a:xfrm>
            <a:off x="1056966" y="4930060"/>
            <a:ext cx="18295536" cy="1107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507846" rtl="0"/>
            <a:r>
              <a:rPr lang="en-US" sz="6596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St. Paul’s Advisory Committee Meeting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A726F98-1BA9-4E43-D092-8532BB5DE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6" y="777875"/>
            <a:ext cx="9183560" cy="2349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D5A2E-CEAE-AEA1-E766-034F02C55197}"/>
              </a:ext>
            </a:extLst>
          </p:cNvPr>
          <p:cNvSpPr txBox="1"/>
          <p:nvPr/>
        </p:nvSpPr>
        <p:spPr>
          <a:xfrm>
            <a:off x="660292" y="9218959"/>
            <a:ext cx="12873893" cy="1911473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/>
          <a:p>
            <a:pPr algn="l" defTabSz="1507846" rtl="0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</a:pPr>
            <a:r>
              <a:rPr lang="en-US" sz="297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Electronic Update</a:t>
            </a:r>
          </a:p>
          <a:p>
            <a:pPr algn="l" defTabSz="1507846" rtl="0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</a:pPr>
            <a:r>
              <a:rPr lang="en-US" sz="297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August 19, 2025</a:t>
            </a:r>
          </a:p>
          <a:p>
            <a:pPr algn="l" defTabSz="1507846" rtl="0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</a:pPr>
            <a:endParaRPr lang="en-US" sz="5607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06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EAFA9D-E7CC-874B-801B-4F5021C10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C087B6-7F9B-A27F-217A-AB0E22A133A0}"/>
              </a:ext>
            </a:extLst>
          </p:cNvPr>
          <p:cNvSpPr/>
          <p:nvPr/>
        </p:nvSpPr>
        <p:spPr>
          <a:xfrm>
            <a:off x="0" y="10477185"/>
            <a:ext cx="20104100" cy="914400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endParaRPr lang="en-US" sz="2638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1CE3EBEA-7A30-8C2E-B2E4-96E9933EA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8" y="10611544"/>
            <a:ext cx="2183604" cy="595528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84EE2F2E-E6FD-FA27-D6DB-63F3B377E14F}"/>
              </a:ext>
            </a:extLst>
          </p:cNvPr>
          <p:cNvSpPr txBox="1"/>
          <p:nvPr/>
        </p:nvSpPr>
        <p:spPr>
          <a:xfrm>
            <a:off x="753904" y="777106"/>
            <a:ext cx="18502808" cy="753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2010410" rtl="0" hangingPunct="0">
              <a:lnSpc>
                <a:spcPct val="90000"/>
              </a:lnSpc>
              <a:defRPr sz="11600" spc="-232">
                <a:latin typeface="+mn-lt"/>
                <a:ea typeface="+mn-ea"/>
                <a:cs typeface="+mn-cs"/>
                <a:sym typeface="ABC Arizona Mix Medium"/>
              </a:defRPr>
            </a:pPr>
            <a:r>
              <a:rPr lang="en-US" sz="4947" spc="247" dirty="0">
                <a:solidFill>
                  <a:srgbClr val="000000"/>
                </a:solidFill>
                <a:latin typeface="Neue Haas Grotesk Text Pro" panose="020B0504020202020204" pitchFamily="34" charset="77"/>
                <a:cs typeface="Calibri" panose="020F0502020204030204" pitchFamily="34" charset="0"/>
                <a:sym typeface="ABC Arizona Mix Medium"/>
              </a:rPr>
              <a:t>       </a:t>
            </a:r>
            <a:r>
              <a:rPr lang="en-US" sz="5400" b="1" kern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BC Arizona Mix Medium"/>
              </a:rPr>
              <a:t>Kinship at Kindred– Blocks 9, 10, 16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465538-1C4D-E95A-648E-4B082AECA6CF}"/>
              </a:ext>
            </a:extLst>
          </p:cNvPr>
          <p:cNvCxnSpPr>
            <a:cxnSpLocks/>
          </p:cNvCxnSpPr>
          <p:nvPr/>
        </p:nvCxnSpPr>
        <p:spPr>
          <a:xfrm>
            <a:off x="753904" y="1622111"/>
            <a:ext cx="18540448" cy="0"/>
          </a:xfrm>
          <a:prstGeom prst="line">
            <a:avLst/>
          </a:prstGeom>
          <a:ln>
            <a:solidFill>
              <a:srgbClr val="003F2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4398846-C093-74DB-06A0-FD2612C9B231}"/>
              </a:ext>
            </a:extLst>
          </p:cNvPr>
          <p:cNvSpPr txBox="1"/>
          <p:nvPr/>
        </p:nvSpPr>
        <p:spPr>
          <a:xfrm>
            <a:off x="1934394" y="3607415"/>
            <a:ext cx="7208230" cy="4475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l" defTabSz="1005230" rtl="0" hangingPunct="0">
              <a:spcAft>
                <a:spcPts val="495"/>
              </a:spcAft>
            </a:pPr>
            <a:r>
              <a:rPr lang="en-US" altLang="en-US" sz="27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Block 16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Foundations in progress</a:t>
            </a:r>
          </a:p>
          <a:p>
            <a:pPr lvl="3" algn="l" defTabSz="1005230" rtl="0" hangingPunct="0">
              <a:spcAft>
                <a:spcPts val="495"/>
              </a:spcAft>
            </a:pPr>
            <a:r>
              <a:rPr lang="en-US" altLang="en-US" sz="27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Block 9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Underground utilities complete except fire sprinkler lines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Rigid inclusions completed</a:t>
            </a:r>
          </a:p>
          <a:p>
            <a:pPr lvl="3" algn="l" defTabSz="1005230" rtl="0" hangingPunct="0">
              <a:spcAft>
                <a:spcPts val="495"/>
              </a:spcAft>
            </a:pPr>
            <a:r>
              <a:rPr lang="en-US" altLang="en-US" sz="27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Block 10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Rigid inclusions completed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Underground utilities in progress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7D7590-EEBE-18C7-59C1-6E4184031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325" y="10558339"/>
            <a:ext cx="913791" cy="750614"/>
          </a:xfrm>
          <a:prstGeom prst="rect">
            <a:avLst/>
          </a:prstGeom>
        </p:spPr>
      </p:pic>
      <p:pic>
        <p:nvPicPr>
          <p:cNvPr id="16" name="Picture 1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09C06671-C6A4-8CA6-B419-50ABFA678B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7" y="255998"/>
            <a:ext cx="1321847" cy="1206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E33225-3DA8-1166-DBEF-29BA2505F6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429" r="51523"/>
          <a:stretch/>
        </p:blipFill>
        <p:spPr>
          <a:xfrm>
            <a:off x="3649605" y="10391583"/>
            <a:ext cx="2136061" cy="1035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0F86D-6AC2-5604-E9CF-50C0ED94E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6674" y="1804008"/>
            <a:ext cx="8873373" cy="8241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7BED8F-71DD-2D22-944A-6812AB1E09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07308" y="244856"/>
            <a:ext cx="5419305" cy="85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48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673149"/>
            <a:ext cx="20095210" cy="26155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753109" y="3913188"/>
            <a:ext cx="16654357" cy="4759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989"/>
              </a:spcAft>
              <a:buNone/>
              <a:defRPr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Economic Inclusion Efforts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494F7C-9EAF-3125-4E5E-5CB3373FC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9" y="710764"/>
            <a:ext cx="9150089" cy="1449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66400-2620-47EA-EAEF-93772B58A556}"/>
              </a:ext>
            </a:extLst>
          </p:cNvPr>
          <p:cNvSpPr txBox="1"/>
          <p:nvPr/>
        </p:nvSpPr>
        <p:spPr>
          <a:xfrm>
            <a:off x="13547760" y="8876673"/>
            <a:ext cx="6390355" cy="2264402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989"/>
              </a:spcAft>
              <a:buClrTx/>
              <a:buSzTx/>
              <a:buFontTx/>
              <a:buNone/>
              <a:tabLst/>
              <a:defRPr/>
            </a:pPr>
            <a:endParaRPr kumimoji="0" lang="en-US" sz="3298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52FE7-57AD-A121-87E5-8297F3FD07C9}"/>
              </a:ext>
            </a:extLst>
          </p:cNvPr>
          <p:cNvSpPr txBox="1"/>
          <p:nvPr/>
        </p:nvSpPr>
        <p:spPr>
          <a:xfrm>
            <a:off x="374650" y="8931275"/>
            <a:ext cx="11496256" cy="1205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442" lvl="1" indent="-565442" algn="l" defTabSz="1507846" rtl="0">
              <a:spcBef>
                <a:spcPct val="0"/>
              </a:spcBef>
              <a:spcAft>
                <a:spcPts val="989"/>
              </a:spcAft>
              <a:buFont typeface="Arial" panose="020B0604020202020204" pitchFamily="34" charset="0"/>
              <a:buChar char="•"/>
              <a:defRPr/>
            </a:pPr>
            <a:r>
              <a:rPr lang="en-US" sz="3200" i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Unity Place – Block 17 and 18</a:t>
            </a:r>
          </a:p>
          <a:p>
            <a:pPr marL="565442" lvl="1" indent="-565442" algn="l" defTabSz="1507846" rtl="0">
              <a:spcBef>
                <a:spcPct val="0"/>
              </a:spcBef>
              <a:spcAft>
                <a:spcPts val="989"/>
              </a:spcAft>
              <a:buFont typeface="Arial" panose="020B0604020202020204" pitchFamily="34" charset="0"/>
              <a:buChar char="•"/>
              <a:defRPr/>
            </a:pPr>
            <a:r>
              <a:rPr lang="en-US" sz="3200" i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Kinship at Kindred– Blocks 9, 10, 16</a:t>
            </a:r>
          </a:p>
        </p:txBody>
      </p:sp>
    </p:spTree>
    <p:extLst>
      <p:ext uri="{BB962C8B-B14F-4D97-AF65-F5344CB8AC3E}">
        <p14:creationId xmlns:p14="http://schemas.microsoft.com/office/powerpoint/2010/main" val="1255329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25BB7-7FAC-1A63-AAD0-D80C2238A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3CCEB21-82FD-53B5-3E86-F861D0D076DA}"/>
              </a:ext>
            </a:extLst>
          </p:cNvPr>
          <p:cNvSpPr txBox="1">
            <a:spLocks/>
          </p:cNvSpPr>
          <p:nvPr/>
        </p:nvSpPr>
        <p:spPr>
          <a:xfrm>
            <a:off x="375329" y="244855"/>
            <a:ext cx="16305655" cy="1447698"/>
          </a:xfrm>
          <a:prstGeom prst="rect">
            <a:avLst/>
          </a:prstGeom>
        </p:spPr>
        <p:txBody>
          <a:bodyPr vert="horz" lIns="91434" tIns="45717" rIns="91434" bIns="45717" rtlCol="0" anchor="b">
            <a:normAutofit fontScale="25000" lnSpcReduction="20000"/>
          </a:bodyPr>
          <a:lstStyle>
            <a:lvl1pPr algn="ctr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8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507776"/>
            <a:endParaRPr lang="en-US" sz="49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Beatrice"/>
            </a:endParaRPr>
          </a:p>
          <a:p>
            <a:pPr algn="l">
              <a:lnSpc>
                <a:spcPct val="110000"/>
              </a:lnSpc>
            </a:pPr>
            <a:r>
              <a:rPr lang="en-US" sz="2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eatrice"/>
              </a:rPr>
              <a:t>Progress Toward Goals: Blocks 17 and 18</a:t>
            </a:r>
          </a:p>
          <a:p>
            <a:pPr algn="l">
              <a:lnSpc>
                <a:spcPct val="110000"/>
              </a:lnSpc>
            </a:pPr>
            <a:r>
              <a:rPr lang="en-US" sz="1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eatrice"/>
              </a:rPr>
              <a:t>Project nearing completion</a:t>
            </a:r>
          </a:p>
          <a:p>
            <a:pPr algn="l" defTabSz="1507776"/>
            <a:endParaRPr lang="en-US" sz="49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Beatric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21F73-26D7-37C4-7548-50763CE1CEF4}"/>
              </a:ext>
            </a:extLst>
          </p:cNvPr>
          <p:cNvSpPr txBox="1"/>
          <p:nvPr/>
        </p:nvSpPr>
        <p:spPr>
          <a:xfrm>
            <a:off x="358096" y="1473491"/>
            <a:ext cx="123429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7" rtl="0"/>
            <a:r>
              <a:rPr lang="en-US" sz="4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Beatrice"/>
              </a:rPr>
              <a:t>General Contractor: Breeden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9DAB583-967D-608A-4B4B-C893E4562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79743"/>
              </p:ext>
            </p:extLst>
          </p:nvPr>
        </p:nvGraphicFramePr>
        <p:xfrm>
          <a:off x="222250" y="2171729"/>
          <a:ext cx="19630780" cy="893758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044484">
                  <a:extLst>
                    <a:ext uri="{9D8B030D-6E8A-4147-A177-3AD203B41FA5}">
                      <a16:colId xmlns:a16="http://schemas.microsoft.com/office/drawing/2014/main" val="2347304170"/>
                    </a:ext>
                  </a:extLst>
                </a:gridCol>
                <a:gridCol w="2777489">
                  <a:extLst>
                    <a:ext uri="{9D8B030D-6E8A-4147-A177-3AD203B41FA5}">
                      <a16:colId xmlns:a16="http://schemas.microsoft.com/office/drawing/2014/main" val="4067576856"/>
                    </a:ext>
                  </a:extLst>
                </a:gridCol>
                <a:gridCol w="1926604">
                  <a:extLst>
                    <a:ext uri="{9D8B030D-6E8A-4147-A177-3AD203B41FA5}">
                      <a16:colId xmlns:a16="http://schemas.microsoft.com/office/drawing/2014/main" val="3998315015"/>
                    </a:ext>
                  </a:extLst>
                </a:gridCol>
                <a:gridCol w="3310288">
                  <a:extLst>
                    <a:ext uri="{9D8B030D-6E8A-4147-A177-3AD203B41FA5}">
                      <a16:colId xmlns:a16="http://schemas.microsoft.com/office/drawing/2014/main" val="2647811576"/>
                    </a:ext>
                  </a:extLst>
                </a:gridCol>
                <a:gridCol w="3092861">
                  <a:extLst>
                    <a:ext uri="{9D8B030D-6E8A-4147-A177-3AD203B41FA5}">
                      <a16:colId xmlns:a16="http://schemas.microsoft.com/office/drawing/2014/main" val="3838659219"/>
                    </a:ext>
                  </a:extLst>
                </a:gridCol>
                <a:gridCol w="2479054">
                  <a:extLst>
                    <a:ext uri="{9D8B030D-6E8A-4147-A177-3AD203B41FA5}">
                      <a16:colId xmlns:a16="http://schemas.microsoft.com/office/drawing/2014/main" val="515935279"/>
                    </a:ext>
                  </a:extLst>
                </a:gridCol>
              </a:tblGrid>
              <a:tr h="3580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Subcontractor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SWAM Certification 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subcontract amount: MBE 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(12.00%)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subcontract amount: WBE 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(13.30%)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subcontract amount: Combined 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(25.30%)</a:t>
                      </a: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366625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Media Systems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Aerial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$2,121.50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515276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Colonial Construction Materials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663589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Silt Fencing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$30,543.90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993328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Jaswal Corp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726701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$4,324,300.20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799500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Trinity Construction Services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653456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$3,388,259.78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064010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Lumber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686367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$1,005,552.33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175652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Brick Solution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662653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Masonry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$2,889,002.93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159068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Venemex LLC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814061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Drywall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$1,881,874.00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419447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Barrier Cable Systems Inc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719255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Barrier Cables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$29,000.00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035604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Zuleta Sheet Metal Inc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831557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$2,429,766.34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142472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Staff Zone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NWBOC RCW22438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 Labor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$37,485.35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058607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 Sky Contracting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827123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Painting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$616,000.00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789458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Clearly Clean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829064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Clean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$120,531.99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040075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Totals: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507846" rtl="0" eaLnBrk="1" latinLnBrk="0" hangingPunct="1"/>
                      <a:endParaRPr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$15,531,324.75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$1,223,113.57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$16,754,438.32 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88221"/>
                  </a:ext>
                </a:extLst>
              </a:tr>
              <a:tr h="39861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Contract Amount (Trades): $44,083,314.06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89204"/>
                  </a:ext>
                </a:extLst>
              </a:tr>
              <a:tr h="70523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 of Total Contract Amount (Trades only)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35.23%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2.77%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38.01%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1522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F370D72-1574-8D1B-55D4-27460B2F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7308" y="244856"/>
            <a:ext cx="5419305" cy="85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65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B7547-4C4D-0818-F38F-606F53836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3704F96-4059-E04C-94B5-1B06FAE8E754}"/>
              </a:ext>
            </a:extLst>
          </p:cNvPr>
          <p:cNvSpPr txBox="1">
            <a:spLocks/>
          </p:cNvSpPr>
          <p:nvPr/>
        </p:nvSpPr>
        <p:spPr>
          <a:xfrm>
            <a:off x="375329" y="244855"/>
            <a:ext cx="17217727" cy="1510794"/>
          </a:xfrm>
          <a:prstGeom prst="rect">
            <a:avLst/>
          </a:prstGeom>
        </p:spPr>
        <p:txBody>
          <a:bodyPr vert="horz" lIns="91434" tIns="45717" rIns="91434" bIns="45717" rtlCol="0" anchor="b">
            <a:normAutofit fontScale="55000" lnSpcReduction="20000"/>
          </a:bodyPr>
          <a:lstStyle>
            <a:lvl1pPr algn="ctr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8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507776"/>
            <a:endParaRPr lang="en-US" sz="49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Beatrice"/>
            </a:endParaRPr>
          </a:p>
          <a:p>
            <a:pPr algn="l">
              <a:lnSpc>
                <a:spcPct val="110000"/>
              </a:lnSpc>
            </a:pPr>
            <a:r>
              <a:rPr lang="en-US" sz="9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eatrice"/>
              </a:rPr>
              <a:t>Progress Toward Goals: Blocks 9, 10, 16 </a:t>
            </a:r>
          </a:p>
          <a:p>
            <a:pPr algn="l">
              <a:lnSpc>
                <a:spcPct val="110000"/>
              </a:lnSpc>
            </a:pPr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eatrice"/>
              </a:rPr>
              <a:t>Project in progress</a:t>
            </a:r>
          </a:p>
          <a:p>
            <a:pPr algn="l" defTabSz="1507776"/>
            <a:endParaRPr lang="en-US" sz="49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Beatrice"/>
            </a:endParaRP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5999B1FC-1E8C-080D-3767-55785F26A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719417"/>
              </p:ext>
            </p:extLst>
          </p:nvPr>
        </p:nvGraphicFramePr>
        <p:xfrm>
          <a:off x="222250" y="2171727"/>
          <a:ext cx="19608800" cy="896871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037716">
                  <a:extLst>
                    <a:ext uri="{9D8B030D-6E8A-4147-A177-3AD203B41FA5}">
                      <a16:colId xmlns:a16="http://schemas.microsoft.com/office/drawing/2014/main" val="2347304170"/>
                    </a:ext>
                  </a:extLst>
                </a:gridCol>
                <a:gridCol w="2851006">
                  <a:extLst>
                    <a:ext uri="{9D8B030D-6E8A-4147-A177-3AD203B41FA5}">
                      <a16:colId xmlns:a16="http://schemas.microsoft.com/office/drawing/2014/main" val="4067576856"/>
                    </a:ext>
                  </a:extLst>
                </a:gridCol>
                <a:gridCol w="2109478">
                  <a:extLst>
                    <a:ext uri="{9D8B030D-6E8A-4147-A177-3AD203B41FA5}">
                      <a16:colId xmlns:a16="http://schemas.microsoft.com/office/drawing/2014/main" val="3998315015"/>
                    </a:ext>
                  </a:extLst>
                </a:gridCol>
                <a:gridCol w="2927094">
                  <a:extLst>
                    <a:ext uri="{9D8B030D-6E8A-4147-A177-3AD203B41FA5}">
                      <a16:colId xmlns:a16="http://schemas.microsoft.com/office/drawing/2014/main" val="2647811576"/>
                    </a:ext>
                  </a:extLst>
                </a:gridCol>
                <a:gridCol w="3207228">
                  <a:extLst>
                    <a:ext uri="{9D8B030D-6E8A-4147-A177-3AD203B41FA5}">
                      <a16:colId xmlns:a16="http://schemas.microsoft.com/office/drawing/2014/main" val="3838659219"/>
                    </a:ext>
                  </a:extLst>
                </a:gridCol>
                <a:gridCol w="2476278">
                  <a:extLst>
                    <a:ext uri="{9D8B030D-6E8A-4147-A177-3AD203B41FA5}">
                      <a16:colId xmlns:a16="http://schemas.microsoft.com/office/drawing/2014/main" val="515935279"/>
                    </a:ext>
                  </a:extLst>
                </a:gridCol>
              </a:tblGrid>
              <a:tr h="22494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Subcontractor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SWAM Certification 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subcontract amount: MBE 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(12.00%)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subcontract amount: WBE 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(13.30%)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subcontract amount: Combined 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(25.30%)</a:t>
                      </a: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366625"/>
                  </a:ext>
                </a:extLst>
              </a:tr>
              <a:tr h="523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Media Systems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5606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Aerial Photography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$6,050.00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t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515276"/>
                  </a:ext>
                </a:extLst>
              </a:tr>
              <a:tr h="4549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Trinity Construction Services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653456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Site Work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$6,409,515.00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t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993328"/>
                  </a:ext>
                </a:extLst>
              </a:tr>
              <a:tr h="4549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 Lumber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686367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Lumber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t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$1,795,883.64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799500"/>
                  </a:ext>
                </a:extLst>
              </a:tr>
              <a:tr h="5234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Brick Solution Inc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662653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Masonry 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$3,171,000.00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t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064010"/>
                  </a:ext>
                </a:extLst>
              </a:tr>
              <a:tr h="4549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Triad Mechanical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712159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HVAC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$2,603,233.00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159068"/>
                  </a:ext>
                </a:extLst>
              </a:tr>
              <a:tr h="523432">
                <a:tc>
                  <a:txBody>
                    <a:bodyPr/>
                    <a:lstStyle/>
                    <a:p>
                      <a:pPr marL="0" algn="l" defTabSz="1507776" rtl="0" eaLnBrk="1" fontAlgn="ctr" latinLnBrk="0" hangingPunct="1"/>
                      <a:r>
                        <a:rPr lang="en-US" sz="20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Venemex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LLC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814061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Drywall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$3,017,000.00</a:t>
                      </a:r>
                    </a:p>
                    <a:p>
                      <a:pPr marL="0" algn="ctr" defTabSz="1507846" rtl="0" eaLnBrk="1" fontAlgn="ctr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267494"/>
                  </a:ext>
                </a:extLst>
              </a:tr>
              <a:tr h="454930">
                <a:tc>
                  <a:txBody>
                    <a:bodyPr/>
                    <a:lstStyle/>
                    <a:p>
                      <a:pPr marL="0" algn="l" defTabSz="1507776" rtl="0" eaLnBrk="1" fontAlgn="ctr" latinLnBrk="0" hangingPunct="1"/>
                      <a:r>
                        <a:rPr lang="en-US" sz="20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Venemex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LLC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814061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Temp Labor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$35,000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688197"/>
                  </a:ext>
                </a:extLst>
              </a:tr>
              <a:tr h="454930">
                <a:tc>
                  <a:txBody>
                    <a:bodyPr/>
                    <a:lstStyle/>
                    <a:p>
                      <a:pPr marL="0" algn="l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Colonial Construction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663589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Silt Fence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$34,516.99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endParaRPr lang="en-US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564911"/>
                  </a:ext>
                </a:extLst>
              </a:tr>
              <a:tr h="523432">
                <a:tc>
                  <a:txBody>
                    <a:bodyPr/>
                    <a:lstStyle/>
                    <a:p>
                      <a:pPr marL="0" algn="l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RMT 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77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674176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Site Management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endParaRPr lang="en-US" sz="2000" strike="noStrike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5078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$496,856.64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573128"/>
                  </a:ext>
                </a:extLst>
              </a:tr>
              <a:tr h="336130">
                <a:tc>
                  <a:txBody>
                    <a:bodyPr/>
                    <a:lstStyle/>
                    <a:p>
                      <a:pPr marL="0" algn="l" defTabSz="1507846" rtl="0" eaLnBrk="1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Totals: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507846" rtl="0" eaLnBrk="1" latinLnBrk="0" hangingPunct="1"/>
                      <a:endParaRPr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507846" rtl="0" eaLnBrk="1" latinLnBrk="0" hangingPunct="1"/>
                      <a:endParaRPr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$12,673,081.99</a:t>
                      </a:r>
                    </a:p>
                  </a:txBody>
                  <a:tcPr marL="7437" marR="7437" marT="74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$4,895,973.28</a:t>
                      </a:r>
                    </a:p>
                  </a:txBody>
                  <a:tcPr marL="7437" marR="7437" marT="74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$17,569,055.27</a:t>
                      </a:r>
                    </a:p>
                  </a:txBody>
                  <a:tcPr marL="7437" marR="7437" marT="74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588221"/>
                  </a:ext>
                </a:extLst>
              </a:tr>
              <a:tr h="570480">
                <a:tc>
                  <a:txBody>
                    <a:bodyPr/>
                    <a:lstStyle/>
                    <a:p>
                      <a:pPr marL="0" algn="l" defTabSz="1507846" rtl="0" eaLnBrk="1" latinLnBrk="0" hangingPunct="1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Contract Amount (Trades): $59,153,123.00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507846" rtl="0" eaLnBrk="1" latinLnBrk="0" hangingPunct="1"/>
                      <a:endParaRPr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507846" rtl="0" eaLnBrk="1" latinLnBrk="0" hangingPunct="1"/>
                      <a:endParaRPr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t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t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t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89204"/>
                  </a:ext>
                </a:extLst>
              </a:tr>
              <a:tr h="594692">
                <a:tc>
                  <a:txBody>
                    <a:bodyPr/>
                    <a:lstStyle/>
                    <a:p>
                      <a:pPr marL="0" algn="l" defTabSz="1507846" rtl="0" eaLnBrk="1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Percentage of Total Contract Amount (Trades only)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507846" rtl="0" eaLnBrk="1" latinLnBrk="0" hangingPunct="1"/>
                      <a:endParaRPr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507846" rtl="0" eaLnBrk="1" latinLnBrk="0" hangingPunct="1"/>
                      <a:endParaRPr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21.42%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8.28%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507846" rtl="0" eaLnBrk="1" fontAlgn="ctr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29.70%</a:t>
                      </a:r>
                    </a:p>
                  </a:txBody>
                  <a:tcPr marL="7437" marR="7437" marT="74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152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43F161-AD86-CDE3-DB97-8939F1B613C2}"/>
              </a:ext>
            </a:extLst>
          </p:cNvPr>
          <p:cNvSpPr txBox="1"/>
          <p:nvPr/>
        </p:nvSpPr>
        <p:spPr>
          <a:xfrm>
            <a:off x="358096" y="1473491"/>
            <a:ext cx="123429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7" rtl="0"/>
            <a:r>
              <a:rPr lang="en-US" sz="4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Beatrice"/>
              </a:rPr>
              <a:t>General Contractor: Breeden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B5F00A-844D-5E7A-64BF-9EFC4D80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7308" y="244856"/>
            <a:ext cx="5419305" cy="85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6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B0F739-9A3A-F0A6-6CA9-4F6B5DE66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514470-B990-66C9-0004-0BFF3C36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397"/>
            <a:ext cx="20104107" cy="11308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1DB048-F9B7-D3F2-C375-28E94569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8710762"/>
            <a:ext cx="20104097" cy="2623067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8DB82B-07EE-2895-2B07-4EFA1052E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8710762"/>
            <a:ext cx="13381792" cy="2623067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DD0DC3-CAEF-B9A8-8EC6-3E9F6773B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8710762"/>
            <a:ext cx="20104097" cy="2623067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0B0A7-7B39-2AE8-BA38-ACF1C0839FFE}"/>
              </a:ext>
            </a:extLst>
          </p:cNvPr>
          <p:cNvSpPr txBox="1"/>
          <p:nvPr/>
        </p:nvSpPr>
        <p:spPr>
          <a:xfrm>
            <a:off x="784642" y="4226295"/>
            <a:ext cx="178015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NRHA </a:t>
            </a:r>
            <a:r>
              <a:rPr lang="en-US" sz="60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Redevelopment – Young Terrace and Calvert Square Master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DD659-747C-3BEC-988B-B06AB2C79A2D}"/>
              </a:ext>
            </a:extLst>
          </p:cNvPr>
          <p:cNvSpPr txBox="1"/>
          <p:nvPr/>
        </p:nvSpPr>
        <p:spPr>
          <a:xfrm>
            <a:off x="372718" y="9218401"/>
            <a:ext cx="10048460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442" lvl="1" indent="-565442" algn="l" defTabSz="1507846" rtl="0">
              <a:spcBef>
                <a:spcPct val="0"/>
              </a:spcBef>
              <a:spcAft>
                <a:spcPts val="989"/>
              </a:spcAft>
              <a:buFont typeface="Arial" panose="020B0604020202020204" pitchFamily="34" charset="0"/>
              <a:buChar char="•"/>
              <a:defRPr/>
            </a:pPr>
            <a:r>
              <a:rPr lang="en-US" sz="3200" i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 Update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34645A7-A055-2014-3574-3B6EA9D1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159" y="241286"/>
            <a:ext cx="2722604" cy="25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266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A6B1A30E-B324-40A5-8C73-0D3E46D2D143}"/>
              </a:ext>
            </a:extLst>
          </p:cNvPr>
          <p:cNvSpPr txBox="1"/>
          <p:nvPr/>
        </p:nvSpPr>
        <p:spPr>
          <a:xfrm>
            <a:off x="1365250" y="2046143"/>
            <a:ext cx="14242823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 RFP Master Developer						January 31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Paul’s Advisory Committee						Monthly</a:t>
            </a:r>
          </a:p>
          <a:p>
            <a:pPr marL="672192" indent="-672192"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Stakeholder-Calvert TMC							February 26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Stakeholder-Young TMC							February 27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 Forum								March 1</a:t>
            </a:r>
          </a:p>
          <a:p>
            <a:pPr marL="672192" indent="-672192">
              <a:buFontTx/>
              <a:buAutoNum type="arabicPeriod"/>
            </a:pPr>
            <a:r>
              <a:rPr lang="en-US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Interviews							March - April (TBD)</a:t>
            </a:r>
          </a:p>
          <a:p>
            <a:pPr marL="672192" indent="-672192">
              <a:buFontTx/>
              <a:buAutoNum type="arabicPeriod"/>
            </a:pPr>
            <a:r>
              <a:rPr lang="en-US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Calvert Square Engagement (Feb - May)			Monthly</a:t>
            </a:r>
          </a:p>
          <a:p>
            <a:pPr marL="672192" indent="-672192">
              <a:buFontTx/>
              <a:buAutoNum type="arabicPeriod"/>
            </a:pPr>
            <a:r>
              <a:rPr lang="en-US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Young Terrace Engagement (Feb – May)			Monthly</a:t>
            </a:r>
          </a:p>
          <a:p>
            <a:pPr marL="672192" indent="-672192"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Stakeholder-Calvert Residents						March 26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Stakeholder-Young Residents						March 27</a:t>
            </a:r>
          </a:p>
          <a:p>
            <a:pPr marL="672192" indent="-672192"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Stakeholder-Calvert Residents						April 30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Stakeholder-Young Residents						May 1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 Public Presentation 						June 4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 1 Interview 							June 5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 2 Interview 							June 11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 3 Interview 							June 18 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Committee Site Visit – (Optional)				June 23 -27</a:t>
            </a:r>
          </a:p>
          <a:p>
            <a:pPr marL="672192" indent="-672192">
              <a:buFontTx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Developer Selected							Jul3</a:t>
            </a:r>
          </a:p>
          <a:p>
            <a:pPr marL="672192" indent="-672192"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Day Workshop	(Charrette)						July 14 - 17</a:t>
            </a:r>
          </a:p>
          <a:p>
            <a:pPr marL="672192" indent="-672192">
              <a:buAutoNum type="arabicPeriod"/>
            </a:pPr>
            <a:r>
              <a:rPr lang="en-US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Community Meeting Draft Plan 						Fall 2025 (TBD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72192" indent="-672192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Master Plan Final								Fall 2025</a:t>
            </a:r>
          </a:p>
          <a:p>
            <a:pPr marL="672192" indent="-672192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HUD Section 18 Submittal 							March 2026</a:t>
            </a:r>
          </a:p>
          <a:p>
            <a:pPr marL="672192" indent="-672192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First Off-site LIHTC Submittal						March 2026 </a:t>
            </a: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DB787A79-3571-D166-EC38-315954A8B269}"/>
              </a:ext>
            </a:extLst>
          </p:cNvPr>
          <p:cNvSpPr/>
          <p:nvPr/>
        </p:nvSpPr>
        <p:spPr>
          <a:xfrm>
            <a:off x="0" y="397"/>
            <a:ext cx="19171443" cy="1681786"/>
          </a:xfrm>
          <a:custGeom>
            <a:avLst/>
            <a:gdLst/>
            <a:ahLst/>
            <a:cxnLst/>
            <a:rect l="l" t="t" r="r" b="b"/>
            <a:pathLst>
              <a:path w="11352149" h="1662049">
                <a:moveTo>
                  <a:pt x="0" y="0"/>
                </a:moveTo>
                <a:lnTo>
                  <a:pt x="11352149" y="0"/>
                </a:lnTo>
                <a:lnTo>
                  <a:pt x="11352149" y="1662049"/>
                </a:lnTo>
                <a:lnTo>
                  <a:pt x="0" y="1662049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/>
          <a:lstStyle/>
          <a:p>
            <a:endParaRPr lang="en-US" sz="1979" dirty="0">
              <a:highlight>
                <a:srgbClr val="000080"/>
              </a:highligh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15E0C52-B3F6-E27E-1365-4DC840590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0605" y="49127"/>
            <a:ext cx="1827844" cy="1827844"/>
          </a:xfrm>
          <a:prstGeom prst="rect">
            <a:avLst/>
          </a:prstGeom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4A1B43A4-009E-BC39-0077-3863F9695194}"/>
              </a:ext>
            </a:extLst>
          </p:cNvPr>
          <p:cNvSpPr txBox="1"/>
          <p:nvPr/>
        </p:nvSpPr>
        <p:spPr>
          <a:xfrm>
            <a:off x="546097" y="744471"/>
            <a:ext cx="16977071" cy="753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1507846" rtl="0">
              <a:lnSpc>
                <a:spcPct val="90000"/>
              </a:lnSpc>
              <a:spcBef>
                <a:spcPct val="0"/>
              </a:spcBef>
            </a:pPr>
            <a:r>
              <a:rPr lang="en-US" sz="5400" b="1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utura Ultra-Bold"/>
              </a:rPr>
              <a:t>TENTATIVE MASTER PLAN SCHEDULE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451E5-FB39-4E4B-AB62-D993A2F33EAC}"/>
              </a:ext>
            </a:extLst>
          </p:cNvPr>
          <p:cNvSpPr txBox="1"/>
          <p:nvPr/>
        </p:nvSpPr>
        <p:spPr>
          <a:xfrm>
            <a:off x="14797386" y="9014068"/>
            <a:ext cx="5181063" cy="49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38" b="1" dirty="0">
                <a:latin typeface="Arial" panose="020B0604020202020204" pitchFamily="34" charset="0"/>
                <a:cs typeface="Arial" panose="020B0604020202020204" pitchFamily="34" charset="0"/>
              </a:rPr>
              <a:t>Yellow – Where we are today</a:t>
            </a:r>
          </a:p>
        </p:txBody>
      </p:sp>
    </p:spTree>
    <p:extLst>
      <p:ext uri="{BB962C8B-B14F-4D97-AF65-F5344CB8AC3E}">
        <p14:creationId xmlns:p14="http://schemas.microsoft.com/office/powerpoint/2010/main" val="4250174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7D3DE5-B5E1-3560-0466-E9190143C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314595"/>
            <a:ext cx="18821400" cy="10551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DFB0A0-8F66-64F9-263A-64A5F5D3CC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214850" y="7712075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18949AE-88DD-0612-F453-956F40E26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0605" y="49127"/>
            <a:ext cx="1827844" cy="18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4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ED2412-CBFF-2301-7FAE-35F1795CF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41" y="156844"/>
            <a:ext cx="19791409" cy="1098423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56009D0-C6D8-C686-CBD9-CCCBF0F0C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0605" y="49127"/>
            <a:ext cx="1827844" cy="18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41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orange icons with white text&#10;&#10;AI-generated content may be incorrect.">
            <a:extLst>
              <a:ext uri="{FF2B5EF4-FFF2-40B4-BE49-F238E27FC236}">
                <a16:creationId xmlns:a16="http://schemas.microsoft.com/office/drawing/2014/main" id="{948D39B8-56A4-3B81-F179-36BB19612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33" t="13629" r="7500"/>
          <a:stretch>
            <a:fillRect/>
          </a:stretch>
        </p:blipFill>
        <p:spPr>
          <a:xfrm>
            <a:off x="5733278" y="1631188"/>
            <a:ext cx="14370822" cy="8636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2B0CF1-8A4E-B83B-9AEA-1F59F1517540}"/>
              </a:ext>
            </a:extLst>
          </p:cNvPr>
          <p:cNvSpPr txBox="1"/>
          <p:nvPr/>
        </p:nvSpPr>
        <p:spPr>
          <a:xfrm>
            <a:off x="1367204" y="356408"/>
            <a:ext cx="17369693" cy="849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0521" tIns="50260" rIns="100521" bIns="502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507846" rtl="0">
              <a:lnSpc>
                <a:spcPct val="90000"/>
              </a:lnSpc>
              <a:spcBef>
                <a:spcPct val="0"/>
              </a:spcBef>
            </a:pPr>
            <a:r>
              <a:rPr lang="en-US" sz="5400" b="1" kern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NRHA Restores and Reimagines with Community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8B81A5-A672-89BC-D572-8111B7C4FCCC}"/>
              </a:ext>
            </a:extLst>
          </p:cNvPr>
          <p:cNvGrpSpPr/>
          <p:nvPr/>
        </p:nvGrpSpPr>
        <p:grpSpPr>
          <a:xfrm>
            <a:off x="437373" y="4951378"/>
            <a:ext cx="5280949" cy="1986954"/>
            <a:chOff x="437373" y="4951378"/>
            <a:chExt cx="5151907" cy="1986954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CD12E004-DB3C-555E-E424-B06499503872}"/>
                </a:ext>
              </a:extLst>
            </p:cNvPr>
            <p:cNvSpPr/>
            <p:nvPr/>
          </p:nvSpPr>
          <p:spPr>
            <a:xfrm>
              <a:off x="4605784" y="5362578"/>
              <a:ext cx="983496" cy="1173808"/>
            </a:xfrm>
            <a:prstGeom prst="chevron">
              <a:avLst/>
            </a:prstGeom>
            <a:solidFill>
              <a:schemeClr val="bg1"/>
            </a:solidFill>
            <a:ln w="57150">
              <a:solidFill>
                <a:srgbClr val="F99D1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9E2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84C1A2-9275-93D5-1440-F0AEC60E78AA}"/>
                </a:ext>
              </a:extLst>
            </p:cNvPr>
            <p:cNvSpPr txBox="1"/>
            <p:nvPr/>
          </p:nvSpPr>
          <p:spPr>
            <a:xfrm>
              <a:off x="437373" y="4951378"/>
              <a:ext cx="4049960" cy="1986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78" b="1" dirty="0">
                  <a:solidFill>
                    <a:srgbClr val="0B365B"/>
                  </a:solidFill>
                  <a:latin typeface="Mont" panose="020B0604020202020204" charset="0"/>
                </a:rPr>
                <a:t>NRHA </a:t>
              </a:r>
              <a:r>
                <a:rPr lang="en-US" sz="3078" dirty="0">
                  <a:solidFill>
                    <a:srgbClr val="0B365B"/>
                  </a:solidFill>
                  <a:latin typeface="Mont" panose="020B0604020202020204" charset="0"/>
                </a:rPr>
                <a:t>utilizes the 6 Guiding Principles in all our redevelopment of Public Housing</a:t>
              </a:r>
              <a:endParaRPr lang="en-US" sz="3078" dirty="0">
                <a:latin typeface="Mont" panose="020B0604020202020204" charset="0"/>
              </a:endParaRP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4A8487A7-CCC3-6017-0CBC-E6AA337CC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0605" y="49127"/>
            <a:ext cx="1827844" cy="18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15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67A8E-BCDF-9FFC-8E62-9DC8EC69D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EA683-6EF8-BAC4-B2B2-D991DE2318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546" r="-1" b="1312"/>
          <a:stretch>
            <a:fillRect/>
          </a:stretch>
        </p:blipFill>
        <p:spPr>
          <a:xfrm>
            <a:off x="324597" y="286144"/>
            <a:ext cx="19454905" cy="1074002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24B6906-37BC-E04E-7B26-432C24C1B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0605" y="49127"/>
            <a:ext cx="1827844" cy="18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1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B3AFDF-3480-DD5F-2983-6B062D2E5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D5F85B-44C2-5EE4-DD6D-3DE1EA7D5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397"/>
            <a:ext cx="20104107" cy="11308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1B19E-DD41-7453-AD95-132AC0B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8710762"/>
            <a:ext cx="20104097" cy="2623067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EE5A0-89B4-6D35-6598-094DB35B0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8710762"/>
            <a:ext cx="13381792" cy="2623067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89A949-D413-D7D5-5C73-18E13F959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8710762"/>
            <a:ext cx="20104097" cy="2623067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B81F8-A879-AE2F-4302-3D2A77FD5A3B}"/>
              </a:ext>
            </a:extLst>
          </p:cNvPr>
          <p:cNvSpPr txBox="1"/>
          <p:nvPr/>
        </p:nvSpPr>
        <p:spPr>
          <a:xfrm>
            <a:off x="13548092" y="8876672"/>
            <a:ext cx="11480167" cy="2598191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  <a:buClrTx/>
              <a:buSzTx/>
              <a:buFontTx/>
              <a:buNone/>
              <a:tabLst/>
              <a:defRPr/>
            </a:pPr>
            <a:endParaRPr kumimoji="0" lang="en-US" sz="3298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507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  <a:buClrTx/>
              <a:buSzTx/>
              <a:buFontTx/>
              <a:buNone/>
              <a:tabLst/>
              <a:defRPr/>
            </a:pPr>
            <a:endParaRPr kumimoji="0" lang="en-US" sz="560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2883FE9-8441-B98A-84B1-2B44A90AB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8" y="316851"/>
            <a:ext cx="7154332" cy="1801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2E058-000B-9A7B-1CF7-0E2C33B4B0BD}"/>
              </a:ext>
            </a:extLst>
          </p:cNvPr>
          <p:cNvSpPr txBox="1"/>
          <p:nvPr/>
        </p:nvSpPr>
        <p:spPr>
          <a:xfrm>
            <a:off x="5050751" y="9944503"/>
            <a:ext cx="11228502" cy="1911473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F0964-47B7-4235-332F-B60F82347BE2}"/>
              </a:ext>
            </a:extLst>
          </p:cNvPr>
          <p:cNvSpPr txBox="1"/>
          <p:nvPr/>
        </p:nvSpPr>
        <p:spPr>
          <a:xfrm>
            <a:off x="610129" y="3822695"/>
            <a:ext cx="14013921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 First </a:t>
            </a:r>
            <a:r>
              <a:rPr kumimoji="0" lang="en-US" sz="6000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26719-63D4-6F05-C80E-B44BE87A64BD}"/>
              </a:ext>
            </a:extLst>
          </p:cNvPr>
          <p:cNvSpPr txBox="1"/>
          <p:nvPr/>
        </p:nvSpPr>
        <p:spPr>
          <a:xfrm>
            <a:off x="328950" y="8978381"/>
            <a:ext cx="12508522" cy="1205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442" lvl="1" indent="-565442" algn="l" defTabSz="1507846" rtl="0">
              <a:spcBef>
                <a:spcPct val="0"/>
              </a:spcBef>
              <a:spcAft>
                <a:spcPts val="989"/>
              </a:spcAft>
              <a:buFont typeface="Arial" panose="020B0604020202020204" pitchFamily="34" charset="0"/>
              <a:buChar char="•"/>
              <a:defRPr/>
            </a:pPr>
            <a:r>
              <a:rPr lang="en-US" sz="3200" i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Programmatic Updates</a:t>
            </a:r>
          </a:p>
          <a:p>
            <a:pPr marL="565442" lvl="1" indent="-565442" algn="l" defTabSz="1507846" rtl="0">
              <a:spcBef>
                <a:spcPct val="0"/>
              </a:spcBef>
              <a:spcAft>
                <a:spcPts val="989"/>
              </a:spcAft>
              <a:buFont typeface="Arial" panose="020B0604020202020204" pitchFamily="34" charset="0"/>
              <a:buChar char="•"/>
              <a:defRPr/>
            </a:pPr>
            <a:r>
              <a:rPr lang="en-US" sz="3200" i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Upcoming Engagement Activities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8979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AB13D8AD-F54C-D576-0C51-F4EB8C553D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420" r="-1" b="-1"/>
          <a:stretch>
            <a:fillRect/>
          </a:stretch>
        </p:blipFill>
        <p:spPr>
          <a:xfrm>
            <a:off x="324597" y="286144"/>
            <a:ext cx="19454905" cy="107400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6EBA9-FCCA-7105-4E43-E52CB7DF0833}"/>
              </a:ext>
            </a:extLst>
          </p:cNvPr>
          <p:cNvGrpSpPr/>
          <p:nvPr/>
        </p:nvGrpSpPr>
        <p:grpSpPr>
          <a:xfrm>
            <a:off x="3124200" y="2582197"/>
            <a:ext cx="18656300" cy="6471177"/>
            <a:chOff x="3124200" y="2582197"/>
            <a:chExt cx="18656300" cy="64711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C336EF-F40F-5B26-5EF2-945375C99D06}"/>
                </a:ext>
              </a:extLst>
            </p:cNvPr>
            <p:cNvSpPr txBox="1"/>
            <p:nvPr/>
          </p:nvSpPr>
          <p:spPr>
            <a:xfrm>
              <a:off x="3124200" y="2582197"/>
              <a:ext cx="131762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0" dirty="0">
                  <a:solidFill>
                    <a:schemeClr val="bg1">
                      <a:alpha val="55000"/>
                    </a:schemeClr>
                  </a:solidFill>
                </a:rPr>
                <a:t>DRAFT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B2E636-5C78-F170-4768-6ABBEE9F1BCD}"/>
                </a:ext>
              </a:extLst>
            </p:cNvPr>
            <p:cNvSpPr txBox="1"/>
            <p:nvPr/>
          </p:nvSpPr>
          <p:spPr>
            <a:xfrm>
              <a:off x="8604250" y="5883275"/>
              <a:ext cx="131762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0" dirty="0">
                  <a:solidFill>
                    <a:schemeClr val="bg1">
                      <a:alpha val="55000"/>
                    </a:schemeClr>
                  </a:solidFill>
                </a:rPr>
                <a:t>DRAFT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04AEC852-25E8-65B9-866F-861A3538F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0605" y="49127"/>
            <a:ext cx="1827844" cy="18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60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7394-E7DC-DAA7-318A-22CBE31D0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E7B071-2906-4DD4-4C6F-1FC7BCA664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4597" y="286144"/>
            <a:ext cx="19454905" cy="10740028"/>
            <a:chOff x="324597" y="286144"/>
            <a:chExt cx="19454905" cy="107400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3F2B5D-C2B1-E2D7-2AB2-C15CDDEF14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rcRect r="-1" b="1858"/>
            <a:stretch>
              <a:fillRect/>
            </a:stretch>
          </p:blipFill>
          <p:spPr>
            <a:xfrm>
              <a:off x="324597" y="286144"/>
              <a:ext cx="19454905" cy="10740028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1630C30-2D1C-7AE6-0FB1-52336766FC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77500" y="4479471"/>
              <a:ext cx="990600" cy="1534886"/>
            </a:xfrm>
            <a:custGeom>
              <a:avLst/>
              <a:gdLst>
                <a:gd name="connsiteX0" fmla="*/ 244929 w 990600"/>
                <a:gd name="connsiteY0" fmla="*/ 0 h 1534886"/>
                <a:gd name="connsiteX1" fmla="*/ 0 w 990600"/>
                <a:gd name="connsiteY1" fmla="*/ 963386 h 1534886"/>
                <a:gd name="connsiteX2" fmla="*/ 223157 w 990600"/>
                <a:gd name="connsiteY2" fmla="*/ 1175658 h 1534886"/>
                <a:gd name="connsiteX3" fmla="*/ 353786 w 990600"/>
                <a:gd name="connsiteY3" fmla="*/ 1246415 h 1534886"/>
                <a:gd name="connsiteX4" fmla="*/ 478971 w 990600"/>
                <a:gd name="connsiteY4" fmla="*/ 1377043 h 1534886"/>
                <a:gd name="connsiteX5" fmla="*/ 653143 w 990600"/>
                <a:gd name="connsiteY5" fmla="*/ 1458686 h 1534886"/>
                <a:gd name="connsiteX6" fmla="*/ 762000 w 990600"/>
                <a:gd name="connsiteY6" fmla="*/ 1534886 h 1534886"/>
                <a:gd name="connsiteX7" fmla="*/ 887186 w 990600"/>
                <a:gd name="connsiteY7" fmla="*/ 1507672 h 1534886"/>
                <a:gd name="connsiteX8" fmla="*/ 990600 w 990600"/>
                <a:gd name="connsiteY8" fmla="*/ 664029 h 1534886"/>
                <a:gd name="connsiteX9" fmla="*/ 244929 w 990600"/>
                <a:gd name="connsiteY9" fmla="*/ 0 h 153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0600" h="1534886">
                  <a:moveTo>
                    <a:pt x="244929" y="0"/>
                  </a:moveTo>
                  <a:lnTo>
                    <a:pt x="0" y="963386"/>
                  </a:lnTo>
                  <a:lnTo>
                    <a:pt x="223157" y="1175658"/>
                  </a:lnTo>
                  <a:lnTo>
                    <a:pt x="353786" y="1246415"/>
                  </a:lnTo>
                  <a:lnTo>
                    <a:pt x="478971" y="1377043"/>
                  </a:lnTo>
                  <a:lnTo>
                    <a:pt x="653143" y="1458686"/>
                  </a:lnTo>
                  <a:lnTo>
                    <a:pt x="762000" y="1534886"/>
                  </a:lnTo>
                  <a:lnTo>
                    <a:pt x="887186" y="1507672"/>
                  </a:lnTo>
                  <a:lnTo>
                    <a:pt x="990600" y="664029"/>
                  </a:lnTo>
                  <a:lnTo>
                    <a:pt x="244929" y="0"/>
                  </a:lnTo>
                  <a:close/>
                </a:path>
              </a:pathLst>
            </a:custGeom>
            <a:solidFill>
              <a:schemeClr val="bg2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3B0909-72EF-FB78-E9C9-D6BC1FBA67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06100" y="3200400"/>
              <a:ext cx="1104900" cy="1676400"/>
            </a:xfrm>
            <a:custGeom>
              <a:avLst/>
              <a:gdLst>
                <a:gd name="connsiteX0" fmla="*/ 0 w 1104900"/>
                <a:gd name="connsiteY0" fmla="*/ 1132114 h 1676400"/>
                <a:gd name="connsiteX1" fmla="*/ 217714 w 1104900"/>
                <a:gd name="connsiteY1" fmla="*/ 272143 h 1676400"/>
                <a:gd name="connsiteX2" fmla="*/ 408214 w 1104900"/>
                <a:gd name="connsiteY2" fmla="*/ 304800 h 1676400"/>
                <a:gd name="connsiteX3" fmla="*/ 446314 w 1104900"/>
                <a:gd name="connsiteY3" fmla="*/ 0 h 1676400"/>
                <a:gd name="connsiteX4" fmla="*/ 1099457 w 1104900"/>
                <a:gd name="connsiteY4" fmla="*/ 348343 h 1676400"/>
                <a:gd name="connsiteX5" fmla="*/ 1104900 w 1104900"/>
                <a:gd name="connsiteY5" fmla="*/ 419100 h 1676400"/>
                <a:gd name="connsiteX6" fmla="*/ 789214 w 1104900"/>
                <a:gd name="connsiteY6" fmla="*/ 1643743 h 1676400"/>
                <a:gd name="connsiteX7" fmla="*/ 702129 w 1104900"/>
                <a:gd name="connsiteY7" fmla="*/ 1676400 h 1676400"/>
                <a:gd name="connsiteX8" fmla="*/ 609600 w 1104900"/>
                <a:gd name="connsiteY8" fmla="*/ 1649186 h 1676400"/>
                <a:gd name="connsiteX9" fmla="*/ 0 w 1104900"/>
                <a:gd name="connsiteY9" fmla="*/ 1132114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676400">
                  <a:moveTo>
                    <a:pt x="0" y="1132114"/>
                  </a:moveTo>
                  <a:lnTo>
                    <a:pt x="217714" y="272143"/>
                  </a:lnTo>
                  <a:lnTo>
                    <a:pt x="408214" y="304800"/>
                  </a:lnTo>
                  <a:lnTo>
                    <a:pt x="446314" y="0"/>
                  </a:lnTo>
                  <a:lnTo>
                    <a:pt x="1099457" y="348343"/>
                  </a:lnTo>
                  <a:lnTo>
                    <a:pt x="1104900" y="419100"/>
                  </a:lnTo>
                  <a:lnTo>
                    <a:pt x="789214" y="1643743"/>
                  </a:lnTo>
                  <a:lnTo>
                    <a:pt x="702129" y="1676400"/>
                  </a:lnTo>
                  <a:lnTo>
                    <a:pt x="609600" y="1649186"/>
                  </a:lnTo>
                  <a:lnTo>
                    <a:pt x="0" y="1132114"/>
                  </a:lnTo>
                  <a:close/>
                </a:path>
              </a:pathLst>
            </a:custGeom>
            <a:solidFill>
              <a:srgbClr val="E7E6E6"/>
            </a:solidFill>
            <a:ln w="57150">
              <a:solidFill>
                <a:srgbClr val="172C5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7BCB64D-8E78-322F-ECE3-DF554BA1E2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49240" y="7025640"/>
              <a:ext cx="1470660" cy="1912620"/>
            </a:xfrm>
            <a:custGeom>
              <a:avLst/>
              <a:gdLst>
                <a:gd name="connsiteX0" fmla="*/ 0 w 1470660"/>
                <a:gd name="connsiteY0" fmla="*/ 1813560 h 1912620"/>
                <a:gd name="connsiteX1" fmla="*/ 22860 w 1470660"/>
                <a:gd name="connsiteY1" fmla="*/ 0 h 1912620"/>
                <a:gd name="connsiteX2" fmla="*/ 1470660 w 1470660"/>
                <a:gd name="connsiteY2" fmla="*/ 144780 h 1912620"/>
                <a:gd name="connsiteX3" fmla="*/ 1082040 w 1470660"/>
                <a:gd name="connsiteY3" fmla="*/ 1813560 h 1912620"/>
                <a:gd name="connsiteX4" fmla="*/ 830580 w 1470660"/>
                <a:gd name="connsiteY4" fmla="*/ 1821180 h 1912620"/>
                <a:gd name="connsiteX5" fmla="*/ 167640 w 1470660"/>
                <a:gd name="connsiteY5" fmla="*/ 1912620 h 1912620"/>
                <a:gd name="connsiteX6" fmla="*/ 22860 w 1470660"/>
                <a:gd name="connsiteY6" fmla="*/ 1874520 h 1912620"/>
                <a:gd name="connsiteX7" fmla="*/ 0 w 1470660"/>
                <a:gd name="connsiteY7" fmla="*/ 1813560 h 191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0660" h="1912620">
                  <a:moveTo>
                    <a:pt x="0" y="1813560"/>
                  </a:moveTo>
                  <a:lnTo>
                    <a:pt x="22860" y="0"/>
                  </a:lnTo>
                  <a:lnTo>
                    <a:pt x="1470660" y="144780"/>
                  </a:lnTo>
                  <a:lnTo>
                    <a:pt x="1082040" y="1813560"/>
                  </a:lnTo>
                  <a:lnTo>
                    <a:pt x="830580" y="1821180"/>
                  </a:lnTo>
                  <a:lnTo>
                    <a:pt x="167640" y="1912620"/>
                  </a:lnTo>
                  <a:lnTo>
                    <a:pt x="22860" y="1874520"/>
                  </a:lnTo>
                  <a:lnTo>
                    <a:pt x="0" y="1813560"/>
                  </a:lnTo>
                  <a:close/>
                </a:path>
              </a:pathLst>
            </a:custGeom>
            <a:solidFill>
              <a:srgbClr val="E7E6E6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758CF0E-6516-35A1-5D6B-D2280050DC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55240" y="3352800"/>
              <a:ext cx="2461260" cy="2263140"/>
            </a:xfrm>
            <a:custGeom>
              <a:avLst/>
              <a:gdLst>
                <a:gd name="connsiteX0" fmla="*/ 563880 w 2461260"/>
                <a:gd name="connsiteY0" fmla="*/ 411480 h 2263140"/>
                <a:gd name="connsiteX1" fmla="*/ 0 w 2461260"/>
                <a:gd name="connsiteY1" fmla="*/ 1584960 h 2263140"/>
                <a:gd name="connsiteX2" fmla="*/ 1234440 w 2461260"/>
                <a:gd name="connsiteY2" fmla="*/ 2225040 h 2263140"/>
                <a:gd name="connsiteX3" fmla="*/ 1432560 w 2461260"/>
                <a:gd name="connsiteY3" fmla="*/ 2263140 h 2263140"/>
                <a:gd name="connsiteX4" fmla="*/ 1676400 w 2461260"/>
                <a:gd name="connsiteY4" fmla="*/ 2179320 h 2263140"/>
                <a:gd name="connsiteX5" fmla="*/ 1859280 w 2461260"/>
                <a:gd name="connsiteY5" fmla="*/ 2110740 h 2263140"/>
                <a:gd name="connsiteX6" fmla="*/ 1950720 w 2461260"/>
                <a:gd name="connsiteY6" fmla="*/ 1950720 h 2263140"/>
                <a:gd name="connsiteX7" fmla="*/ 2461260 w 2461260"/>
                <a:gd name="connsiteY7" fmla="*/ 434340 h 2263140"/>
                <a:gd name="connsiteX8" fmla="*/ 1424940 w 2461260"/>
                <a:gd name="connsiteY8" fmla="*/ 0 h 2263140"/>
                <a:gd name="connsiteX9" fmla="*/ 1135380 w 2461260"/>
                <a:gd name="connsiteY9" fmla="*/ 685800 h 2263140"/>
                <a:gd name="connsiteX10" fmla="*/ 563880 w 2461260"/>
                <a:gd name="connsiteY10" fmla="*/ 411480 h 226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1260" h="2263140">
                  <a:moveTo>
                    <a:pt x="563880" y="411480"/>
                  </a:moveTo>
                  <a:lnTo>
                    <a:pt x="0" y="1584960"/>
                  </a:lnTo>
                  <a:lnTo>
                    <a:pt x="1234440" y="2225040"/>
                  </a:lnTo>
                  <a:lnTo>
                    <a:pt x="1432560" y="2263140"/>
                  </a:lnTo>
                  <a:lnTo>
                    <a:pt x="1676400" y="2179320"/>
                  </a:lnTo>
                  <a:lnTo>
                    <a:pt x="1859280" y="2110740"/>
                  </a:lnTo>
                  <a:lnTo>
                    <a:pt x="1950720" y="1950720"/>
                  </a:lnTo>
                  <a:lnTo>
                    <a:pt x="2461260" y="434340"/>
                  </a:lnTo>
                  <a:lnTo>
                    <a:pt x="1424940" y="0"/>
                  </a:lnTo>
                  <a:lnTo>
                    <a:pt x="1135380" y="685800"/>
                  </a:lnTo>
                  <a:lnTo>
                    <a:pt x="563880" y="411480"/>
                  </a:lnTo>
                  <a:close/>
                </a:path>
              </a:pathLst>
            </a:custGeom>
            <a:solidFill>
              <a:srgbClr val="E7E6E6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3F20C68-9E63-DF03-9284-0DDDFEB380B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843250" y="9312275"/>
              <a:ext cx="762000" cy="762000"/>
            </a:xfrm>
            <a:prstGeom prst="roundRect">
              <a:avLst/>
            </a:prstGeom>
            <a:solidFill>
              <a:srgbClr val="CCCDCE"/>
            </a:solidFill>
            <a:ln w="571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2521AF-043C-A4A6-B22E-5C1BF1F61B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46176" y="9366389"/>
              <a:ext cx="2743200" cy="707886"/>
            </a:xfrm>
            <a:prstGeom prst="rect">
              <a:avLst/>
            </a:prstGeom>
            <a:solidFill>
              <a:srgbClr val="CCCDCE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CITY OF NORFOLK PARCELS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2A4E32-6BCC-0A83-EF05-DBB3A00F6867}"/>
              </a:ext>
            </a:extLst>
          </p:cNvPr>
          <p:cNvSpPr txBox="1"/>
          <p:nvPr/>
        </p:nvSpPr>
        <p:spPr>
          <a:xfrm>
            <a:off x="2667000" y="1472279"/>
            <a:ext cx="131762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chemeClr val="bg1">
                    <a:alpha val="75000"/>
                  </a:schemeClr>
                </a:solidFill>
              </a:rPr>
              <a:t>DRAFT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ED1FDC-62CC-7C1B-5750-4B8C0E53D611}"/>
              </a:ext>
            </a:extLst>
          </p:cNvPr>
          <p:cNvSpPr txBox="1"/>
          <p:nvPr/>
        </p:nvSpPr>
        <p:spPr>
          <a:xfrm>
            <a:off x="8147050" y="4773357"/>
            <a:ext cx="131762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chemeClr val="bg1">
                    <a:alpha val="75000"/>
                  </a:schemeClr>
                </a:solidFill>
              </a:rPr>
              <a:t>DRAFT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B91F147-0CE1-BBA0-B5DF-920947DF0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0605" y="49127"/>
            <a:ext cx="1827844" cy="18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0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12E636-EB2F-42D7-AB03-42737AA28791}"/>
              </a:ext>
            </a:extLst>
          </p:cNvPr>
          <p:cNvSpPr txBox="1"/>
          <p:nvPr/>
        </p:nvSpPr>
        <p:spPr>
          <a:xfrm>
            <a:off x="3956050" y="262452"/>
            <a:ext cx="15231156" cy="347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507846" rt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5400" b="1" kern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Next Steps:</a:t>
            </a:r>
          </a:p>
          <a:p>
            <a:pPr algn="l" defTabSz="1507846" rtl="0">
              <a:defRPr/>
            </a:pPr>
            <a:endParaRPr 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rtl="0" fontAlgn="base">
              <a:buAutoNum type="arabicPeriod"/>
            </a:pPr>
            <a:r>
              <a:rPr lang="en-US" sz="2800" dirty="0"/>
              <a:t>NRHA, Gilbane Development, and Torti Gallas will present a comprehensive update to the St. Paul’s Advisory Committee on September 16, 2025, highlighting the refined Master Plan and key outcomes from the public charrette."</a:t>
            </a:r>
            <a:endParaRPr 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1507846" rtl="0">
              <a:defRPr/>
            </a:pPr>
            <a:endParaRPr lang="en-US" sz="5936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EB988BA-70DE-4BE0-B873-F7F3E1ADDB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918965" cy="11309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en-US" sz="2800" dirty="0"/>
          </a:p>
          <a:p>
            <a:pPr algn="ctr"/>
            <a:endParaRPr lang="en-US" sz="2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and Calvert Master Planning</a:t>
            </a:r>
          </a:p>
        </p:txBody>
      </p:sp>
      <p:pic>
        <p:nvPicPr>
          <p:cNvPr id="4" name="Picture 3" descr="Norfolk Redevelopment and Housing Authority">
            <a:extLst>
              <a:ext uri="{FF2B5EF4-FFF2-40B4-BE49-F238E27FC236}">
                <a16:creationId xmlns:a16="http://schemas.microsoft.com/office/drawing/2014/main" id="{D84CD14E-237D-4150-B1B4-F8ED6E6A0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0" r="-1" b="10082"/>
          <a:stretch/>
        </p:blipFill>
        <p:spPr bwMode="auto">
          <a:xfrm>
            <a:off x="409731" y="350498"/>
            <a:ext cx="2168951" cy="181557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367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397"/>
            <a:ext cx="20104107" cy="11308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8710762"/>
            <a:ext cx="20104097" cy="2623067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8710762"/>
            <a:ext cx="13381792" cy="2623067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8710762"/>
            <a:ext cx="20104097" cy="2623067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2EF6158-D8D8-6C4F-9B85-C6A70F689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2" y="443304"/>
            <a:ext cx="7271537" cy="193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16AFA1-81EF-1B4C-2B8A-F0B91A8F6491}"/>
              </a:ext>
            </a:extLst>
          </p:cNvPr>
          <p:cNvSpPr txBox="1"/>
          <p:nvPr/>
        </p:nvSpPr>
        <p:spPr>
          <a:xfrm>
            <a:off x="784642" y="4226295"/>
            <a:ext cx="10979101" cy="100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City Demolitions Update</a:t>
            </a:r>
            <a:endParaRPr kumimoji="0" lang="en-US" sz="593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CBB939-4455-EBE4-7D11-84883E2A57D6}"/>
              </a:ext>
            </a:extLst>
          </p:cNvPr>
          <p:cNvSpPr txBox="1"/>
          <p:nvPr/>
        </p:nvSpPr>
        <p:spPr>
          <a:xfrm>
            <a:off x="784642" y="9130474"/>
            <a:ext cx="10712389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442" lvl="1" indent="-565442" algn="l" defTabSz="1507846" rtl="0">
              <a:spcBef>
                <a:spcPct val="0"/>
              </a:spcBef>
              <a:spcAft>
                <a:spcPts val="989"/>
              </a:spcAft>
              <a:buFont typeface="Arial" panose="020B0604020202020204" pitchFamily="34" charset="0"/>
              <a:buChar char="•"/>
              <a:defRPr/>
            </a:pPr>
            <a:r>
              <a:rPr lang="en-US" sz="2800" i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BC Arizona Mix Medium"/>
              </a:rPr>
              <a:t>1045 E. Brambleton Ave Demolition</a:t>
            </a:r>
          </a:p>
          <a:p>
            <a:pPr marL="565442" lvl="1" indent="-565442" algn="l" defTabSz="1507846" rtl="0">
              <a:spcBef>
                <a:spcPct val="0"/>
              </a:spcBef>
              <a:spcAft>
                <a:spcPts val="989"/>
              </a:spcAft>
              <a:buFont typeface="Arial" panose="020B0604020202020204" pitchFamily="34" charset="0"/>
              <a:buChar char="•"/>
              <a:defRPr/>
            </a:pPr>
            <a:r>
              <a:rPr lang="en-US" sz="2800" i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BC Arizona Mix Medium"/>
              </a:rPr>
              <a:t>1139 E. Charlotte St Demolition</a:t>
            </a:r>
            <a:endParaRPr lang="en-US" sz="2000" i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6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FDE51-C9DB-BCD1-EA14-658F9C5F3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E61E14D-0389-A85F-413F-630499B97333}"/>
              </a:ext>
            </a:extLst>
          </p:cNvPr>
          <p:cNvSpPr txBox="1">
            <a:spLocks/>
          </p:cNvSpPr>
          <p:nvPr/>
        </p:nvSpPr>
        <p:spPr>
          <a:xfrm>
            <a:off x="522088" y="465188"/>
            <a:ext cx="11942628" cy="11545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 sz="11600" spc="-232">
                <a:latin typeface="+mn-lt"/>
                <a:ea typeface="+mn-ea"/>
                <a:cs typeface="+mn-cs"/>
                <a:sym typeface="ABC Arizona Mix Medium"/>
              </a:defRPr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BC Arizona Mix Medium"/>
              </a:rPr>
              <a:t>1045 E. Brambleton Ave Demolition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E4689D8-615E-FD65-59E1-1044BBD8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88" y="2837407"/>
            <a:ext cx="10096775" cy="6184639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just" defTabSz="914400">
              <a:lnSpc>
                <a:spcPct val="100000"/>
              </a:lnSpc>
              <a:buClr>
                <a:schemeClr val="tx1"/>
              </a:buClr>
              <a:buSzPct val="80000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BC Arizona Mix Medium"/>
              </a:rPr>
              <a:t>Demolition at 1045 E. Brambleton Ave, formerly Tidewater Park Elementary School, was completed in December 2024 by CEPHAS NeXt, Inc., a SWaM certified business.</a:t>
            </a:r>
          </a:p>
          <a:p>
            <a:pPr indent="-228600" algn="just" defTabSz="914400">
              <a:lnSpc>
                <a:spcPct val="100000"/>
              </a:lnSpc>
              <a:buClr>
                <a:schemeClr val="tx1"/>
              </a:buClr>
              <a:buSzPct val="80000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BC Arizona Mix Medium"/>
              </a:rPr>
              <a:t>Per Ordinance No. 49,247, the site is provided as the Option to Purchase Real Estate by and between the City of Norfolk and Hunton Y until 2033 for the construction and operation of a childcare and community enrichment facility.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FC9E1B8C-FF87-7DAB-AC3A-591E5C5D1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78" y="348557"/>
            <a:ext cx="6122366" cy="1400328"/>
          </a:xfrm>
          <a:prstGeom prst="rect">
            <a:avLst/>
          </a:prstGeom>
        </p:spPr>
      </p:pic>
      <p:pic>
        <p:nvPicPr>
          <p:cNvPr id="6" name="Picture 5" descr="A field with trees and a building in the distance&#10;&#10;AI-generated content may be incorrect.">
            <a:extLst>
              <a:ext uri="{FF2B5EF4-FFF2-40B4-BE49-F238E27FC236}">
                <a16:creationId xmlns:a16="http://schemas.microsoft.com/office/drawing/2014/main" id="{95F69C60-D0E2-36C4-BC5B-D5A5DDA498C5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824" t="54771" r="4945"/>
          <a:stretch>
            <a:fillRect/>
          </a:stretch>
        </p:blipFill>
        <p:spPr>
          <a:xfrm>
            <a:off x="11140952" y="2837407"/>
            <a:ext cx="8528396" cy="62310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10555391"/>
            <a:ext cx="20104100" cy="75325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10555393"/>
            <a:ext cx="13444614" cy="75325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56920-860A-5270-3FF8-A68157266762}"/>
              </a:ext>
            </a:extLst>
          </p:cNvPr>
          <p:cNvSpPr txBox="1"/>
          <p:nvPr/>
        </p:nvSpPr>
        <p:spPr>
          <a:xfrm>
            <a:off x="15309850" y="-2117725"/>
            <a:ext cx="18516600" cy="2714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1791C5-07B9-E71D-6E3D-994AB0C5EDA4}"/>
              </a:ext>
            </a:extLst>
          </p:cNvPr>
          <p:cNvSpPr txBox="1"/>
          <p:nvPr/>
        </p:nvSpPr>
        <p:spPr>
          <a:xfrm>
            <a:off x="522089" y="2465993"/>
            <a:ext cx="9677400" cy="748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2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C7B75-E290-901F-19FE-5695A47DA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582FB2B-EF3F-82BB-0428-C6A4F2ED7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0B7D42D-A731-A713-E223-42BFF1959969}"/>
              </a:ext>
            </a:extLst>
          </p:cNvPr>
          <p:cNvSpPr txBox="1">
            <a:spLocks/>
          </p:cNvSpPr>
          <p:nvPr/>
        </p:nvSpPr>
        <p:spPr>
          <a:xfrm>
            <a:off x="522088" y="465188"/>
            <a:ext cx="11942628" cy="11545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 sz="11600" spc="-232">
                <a:latin typeface="+mn-lt"/>
                <a:ea typeface="+mn-ea"/>
                <a:cs typeface="+mn-cs"/>
                <a:sym typeface="ABC Arizona Mix Medium"/>
              </a:defRPr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BC Arizona Mix Medium"/>
              </a:rPr>
              <a:t>1139 E. Charlotte Street Demolition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CE0045C-F737-F0EC-223B-A5034A118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88" y="2110432"/>
            <a:ext cx="19254708" cy="6184639"/>
          </a:xfrm>
        </p:spPr>
        <p:txBody>
          <a:bodyPr vert="horz" lIns="91440" tIns="45720" rIns="91440" bIns="45720" rtlCol="0">
            <a:normAutofit/>
          </a:bodyPr>
          <a:lstStyle/>
          <a:p>
            <a:pPr marL="148361" indent="0" defTabSz="914400">
              <a:lnSpc>
                <a:spcPct val="100000"/>
              </a:lnSpc>
              <a:buClr>
                <a:schemeClr val="tx1"/>
              </a:buClr>
              <a:buSzPct val="80000"/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BC Arizona Mix Medium"/>
              </a:rPr>
              <a:t>Demolition at 1139 E. Charlotte Street, formerly William A. Hunton YMCA, site was completed in July 2025.</a:t>
            </a:r>
          </a:p>
          <a:p>
            <a:pPr marL="1359484" lvl="1" indent="-457200" defTabSz="914400">
              <a:lnSpc>
                <a:spcPct val="100000"/>
              </a:lnSpc>
              <a:buClr>
                <a:schemeClr val="tx1"/>
              </a:buClr>
              <a:buSzPct val="80000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BC Arizona Mix Medium"/>
              </a:rPr>
              <a:t>Building demolition completed by CEPHAS NeXt Inc, a SWaM certified business</a:t>
            </a:r>
          </a:p>
          <a:p>
            <a:pPr marL="1359484" lvl="1" indent="-457200" defTabSz="914400">
              <a:lnSpc>
                <a:spcPct val="100000"/>
              </a:lnSpc>
              <a:buClr>
                <a:schemeClr val="tx1"/>
              </a:buClr>
              <a:buSzPct val="80000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BC Arizona Mix Medium"/>
              </a:rPr>
              <a:t>Piles cutting and slab removal completed by Quality Contracting, Inc., a SWaM certified business </a:t>
            </a:r>
          </a:p>
          <a:p>
            <a:pPr marL="148361" indent="0" defTabSz="914400">
              <a:lnSpc>
                <a:spcPct val="150000"/>
              </a:lnSpc>
              <a:buClr>
                <a:schemeClr val="tx1"/>
              </a:buClr>
              <a:buSzPct val="80000"/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30CC7B-CD36-F3B9-2794-B0527E9D2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10555391"/>
            <a:ext cx="20104100" cy="75325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653D76-F5F2-A81C-EACD-B00AB859C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10555393"/>
            <a:ext cx="13444614" cy="75325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0C49E1-9518-B295-DC61-B62FCA0676A1}"/>
              </a:ext>
            </a:extLst>
          </p:cNvPr>
          <p:cNvSpPr txBox="1">
            <a:spLocks/>
          </p:cNvSpPr>
          <p:nvPr/>
        </p:nvSpPr>
        <p:spPr>
          <a:xfrm>
            <a:off x="1974850" y="10531475"/>
            <a:ext cx="8795869" cy="2817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-23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398B78-CEA3-249A-BFDE-A37A93E825D8}"/>
              </a:ext>
            </a:extLst>
          </p:cNvPr>
          <p:cNvSpPr txBox="1"/>
          <p:nvPr/>
        </p:nvSpPr>
        <p:spPr>
          <a:xfrm>
            <a:off x="15309850" y="-2117725"/>
            <a:ext cx="18516600" cy="2714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848E9-5A33-62F1-C525-8093AF968398}"/>
              </a:ext>
            </a:extLst>
          </p:cNvPr>
          <p:cNvSpPr txBox="1"/>
          <p:nvPr/>
        </p:nvSpPr>
        <p:spPr>
          <a:xfrm>
            <a:off x="522089" y="2465993"/>
            <a:ext cx="9677400" cy="748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A37731-8199-009F-06C2-E3774F3D8B58}"/>
              </a:ext>
            </a:extLst>
          </p:cNvPr>
          <p:cNvSpPr txBox="1">
            <a:spLocks/>
          </p:cNvSpPr>
          <p:nvPr/>
        </p:nvSpPr>
        <p:spPr>
          <a:xfrm>
            <a:off x="1301349" y="2225675"/>
            <a:ext cx="6693301" cy="7939230"/>
          </a:xfrm>
          <a:prstGeom prst="rect">
            <a:avLst/>
          </a:prstGeom>
        </p:spPr>
        <p:txBody>
          <a:bodyPr>
            <a:normAutofit/>
          </a:bodyPr>
          <a:lstStyle>
            <a:lvl1pPr marL="371071" marR="0" indent="-371071" algn="l" defTabSz="1005230" latinLnBrk="0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463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30363" marR="0" indent="-353401" algn="l" defTabSz="1005230" latinLnBrk="0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463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083764" marR="0" indent="-329841" algn="l" defTabSz="1005230" latinLnBrk="0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463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526694" marR="0" indent="-395809" algn="l" defTabSz="1005230" latinLnBrk="0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463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903655" marR="0" indent="-395809" algn="l" defTabSz="1005230" latinLnBrk="0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463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280616" marR="0" indent="-395809" algn="l" defTabSz="1005230" latinLnBrk="0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463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2657578" marR="0" indent="-395809" algn="l" defTabSz="1005230" latinLnBrk="0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463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034538" marR="0" indent="-395809" algn="l" defTabSz="1005230" latinLnBrk="0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463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11500" marR="0" indent="-395809" algn="l" defTabSz="1005230" latinLnBrk="0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463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71071" marR="0" lvl="0" indent="-371071" algn="l" defTabSz="1005230" eaLnBrk="1" fontAlgn="auto" latinLnBrk="0" hangingPunct="1">
              <a:lnSpc>
                <a:spcPct val="100000"/>
              </a:lnSpc>
              <a:spcBef>
                <a:spcPts val="82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endParaRPr kumimoji="0" lang="en-US" sz="346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Picture 2" descr="A dirt road with trees on the side&#10;&#10;AI-generated content may be incorrect.">
            <a:extLst>
              <a:ext uri="{FF2B5EF4-FFF2-40B4-BE49-F238E27FC236}">
                <a16:creationId xmlns:a16="http://schemas.microsoft.com/office/drawing/2014/main" id="{1A67A8F1-D586-1DC5-6702-84D79DE13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9" b="7785"/>
          <a:stretch>
            <a:fillRect/>
          </a:stretch>
        </p:blipFill>
        <p:spPr>
          <a:xfrm>
            <a:off x="0" y="5475813"/>
            <a:ext cx="20104100" cy="5833537"/>
          </a:xfrm>
          <a:prstGeom prst="rect">
            <a:avLst/>
          </a:prstGeom>
        </p:spPr>
      </p:pic>
      <p:pic>
        <p:nvPicPr>
          <p:cNvPr id="2" name="Picture 1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D7E9EDF9-6159-7C3B-654C-B8D48C7B8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78" y="348557"/>
            <a:ext cx="6122366" cy="14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25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099073" cy="113093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325567" y="2325563"/>
            <a:ext cx="11309350" cy="665822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325568" y="2342280"/>
            <a:ext cx="11309348" cy="665822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266128" y="5917252"/>
            <a:ext cx="4125949" cy="665823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827343" y="1599136"/>
            <a:ext cx="6431525" cy="6891412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325581" y="2308843"/>
            <a:ext cx="11309355" cy="665822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460F3-B1E2-18B7-D2E8-6F41AD8E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61" y="967768"/>
            <a:ext cx="5740923" cy="3731824"/>
          </a:xfrm>
        </p:spPr>
        <p:txBody>
          <a:bodyPr anchor="b">
            <a:normAutofit/>
          </a:bodyPr>
          <a:lstStyle/>
          <a:p>
            <a:pPr defTabSz="914400"/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 and 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F4B7A-4718-E1F1-956B-CEFD1967C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1" y="2290916"/>
            <a:ext cx="12539715" cy="8713634"/>
          </a:xfrm>
        </p:spPr>
        <p:txBody>
          <a:bodyPr anchor="ctr">
            <a:normAutofit/>
          </a:bodyPr>
          <a:lstStyle/>
          <a:p>
            <a:pPr marL="0" indent="0" algn="ctr" defTabSz="914400">
              <a:spcBef>
                <a:spcPct val="0"/>
              </a:spcBef>
              <a:buNone/>
            </a:pPr>
            <a:endParaRPr lang="en-US" sz="2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defTabSz="914400">
              <a:spcBef>
                <a:spcPct val="0"/>
              </a:spcBef>
              <a:buNone/>
            </a:pPr>
            <a:r>
              <a:rPr lang="en-US" sz="2800" b="1" dirty="0">
                <a:solidFill>
                  <a:srgbClr val="70AD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Available Online:</a:t>
            </a:r>
          </a:p>
          <a:p>
            <a:pPr lvl="1">
              <a:lnSpc>
                <a:spcPct val="11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Please like and follow our Facebook page  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facebook.com/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St.PaulsNFK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Presentations,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meeting minutes from previous sessions,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and the latest St. Paul’s monthly newsletter are available 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www.stpaulsdistrict.org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D1FA9-6D02-F60E-97C3-48D10C11D85E}"/>
              </a:ext>
            </a:extLst>
          </p:cNvPr>
          <p:cNvSpPr txBox="1"/>
          <p:nvPr/>
        </p:nvSpPr>
        <p:spPr>
          <a:xfrm>
            <a:off x="769604" y="6494784"/>
            <a:ext cx="52789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Next “In-Person” Meeting: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September 16, 2025</a:t>
            </a:r>
          </a:p>
        </p:txBody>
      </p:sp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A6BEA433-D8EC-B956-B1A1-9CA023BE8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78" y="348557"/>
            <a:ext cx="6122366" cy="14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1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FE3467-F377-4E3A-8C54-5F2DFE5F772B}"/>
              </a:ext>
            </a:extLst>
          </p:cNvPr>
          <p:cNvGrpSpPr>
            <a:grpSpLocks noGrp="1" noUngrp="1" noRot="1" noMove="1" noResize="1"/>
          </p:cNvGrpSpPr>
          <p:nvPr/>
        </p:nvGrpSpPr>
        <p:grpSpPr bwMode="auto">
          <a:xfrm>
            <a:off x="7188610" y="184490"/>
            <a:ext cx="12762372" cy="2570261"/>
            <a:chOff x="480" y="132"/>
            <a:chExt cx="5270" cy="180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7140DD-C897-48FF-9F0E-6CDF013DE9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80" y="138"/>
              <a:ext cx="4368" cy="1800"/>
            </a:xfrm>
            <a:prstGeom prst="rect">
              <a:avLst/>
            </a:prstGeom>
            <a:solidFill>
              <a:srgbClr val="CDD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2ED4B-84E7-43E5-BB68-AD27ECC1E4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868" y="132"/>
              <a:ext cx="1882" cy="1780"/>
            </a:xfrm>
            <a:prstGeom prst="rect">
              <a:avLst/>
            </a:prstGeom>
            <a:solidFill>
              <a:srgbClr val="231F20">
                <a:alpha val="2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87D50037-5584-4E48-8433-08A1E1CB31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88" y="178"/>
              <a:ext cx="1720" cy="1720"/>
            </a:xfrm>
            <a:custGeom>
              <a:avLst/>
              <a:gdLst>
                <a:gd name="T0" fmla="+- 0 4774 3988"/>
                <a:gd name="T1" fmla="*/ T0 w 1720"/>
                <a:gd name="T2" fmla="+- 0 182 179"/>
                <a:gd name="T3" fmla="*/ 182 h 1720"/>
                <a:gd name="T4" fmla="+- 0 4631 3988"/>
                <a:gd name="T5" fmla="*/ T4 w 1720"/>
                <a:gd name="T6" fmla="+- 0 207 179"/>
                <a:gd name="T7" fmla="*/ 207 h 1720"/>
                <a:gd name="T8" fmla="+- 0 4497 3988"/>
                <a:gd name="T9" fmla="*/ T8 w 1720"/>
                <a:gd name="T10" fmla="+- 0 254 179"/>
                <a:gd name="T11" fmla="*/ 254 h 1720"/>
                <a:gd name="T12" fmla="+- 0 4375 3988"/>
                <a:gd name="T13" fmla="*/ T12 w 1720"/>
                <a:gd name="T14" fmla="+- 0 321 179"/>
                <a:gd name="T15" fmla="*/ 321 h 1720"/>
                <a:gd name="T16" fmla="+- 0 4265 3988"/>
                <a:gd name="T17" fmla="*/ T16 w 1720"/>
                <a:gd name="T18" fmla="+- 0 407 179"/>
                <a:gd name="T19" fmla="*/ 407 h 1720"/>
                <a:gd name="T20" fmla="+- 0 4171 3988"/>
                <a:gd name="T21" fmla="*/ T20 w 1720"/>
                <a:gd name="T22" fmla="+- 0 509 179"/>
                <a:gd name="T23" fmla="*/ 509 h 1720"/>
                <a:gd name="T24" fmla="+- 0 4094 3988"/>
                <a:gd name="T25" fmla="*/ T24 w 1720"/>
                <a:gd name="T26" fmla="+- 0 625 179"/>
                <a:gd name="T27" fmla="*/ 625 h 1720"/>
                <a:gd name="T28" fmla="+- 0 4037 3988"/>
                <a:gd name="T29" fmla="*/ T28 w 1720"/>
                <a:gd name="T30" fmla="+- 0 754 179"/>
                <a:gd name="T31" fmla="*/ 754 h 1720"/>
                <a:gd name="T32" fmla="+- 0 4000 3988"/>
                <a:gd name="T33" fmla="*/ T32 w 1720"/>
                <a:gd name="T34" fmla="+- 0 892 179"/>
                <a:gd name="T35" fmla="*/ 892 h 1720"/>
                <a:gd name="T36" fmla="+- 0 3988 3988"/>
                <a:gd name="T37" fmla="*/ T36 w 1720"/>
                <a:gd name="T38" fmla="+- 0 1039 179"/>
                <a:gd name="T39" fmla="*/ 1039 h 1720"/>
                <a:gd name="T40" fmla="+- 0 4000 3988"/>
                <a:gd name="T41" fmla="*/ T40 w 1720"/>
                <a:gd name="T42" fmla="+- 0 1185 179"/>
                <a:gd name="T43" fmla="*/ 1185 h 1720"/>
                <a:gd name="T44" fmla="+- 0 4037 3988"/>
                <a:gd name="T45" fmla="*/ T44 w 1720"/>
                <a:gd name="T46" fmla="+- 0 1324 179"/>
                <a:gd name="T47" fmla="*/ 1324 h 1720"/>
                <a:gd name="T48" fmla="+- 0 4094 3988"/>
                <a:gd name="T49" fmla="*/ T48 w 1720"/>
                <a:gd name="T50" fmla="+- 0 1452 179"/>
                <a:gd name="T51" fmla="*/ 1452 h 1720"/>
                <a:gd name="T52" fmla="+- 0 4171 3988"/>
                <a:gd name="T53" fmla="*/ T52 w 1720"/>
                <a:gd name="T54" fmla="+- 0 1569 179"/>
                <a:gd name="T55" fmla="*/ 1569 h 1720"/>
                <a:gd name="T56" fmla="+- 0 4265 3988"/>
                <a:gd name="T57" fmla="*/ T56 w 1720"/>
                <a:gd name="T58" fmla="+- 0 1671 179"/>
                <a:gd name="T59" fmla="*/ 1671 h 1720"/>
                <a:gd name="T60" fmla="+- 0 4375 3988"/>
                <a:gd name="T61" fmla="*/ T60 w 1720"/>
                <a:gd name="T62" fmla="+- 0 1757 179"/>
                <a:gd name="T63" fmla="*/ 1757 h 1720"/>
                <a:gd name="T64" fmla="+- 0 4497 3988"/>
                <a:gd name="T65" fmla="*/ T64 w 1720"/>
                <a:gd name="T66" fmla="+- 0 1824 179"/>
                <a:gd name="T67" fmla="*/ 1824 h 1720"/>
                <a:gd name="T68" fmla="+- 0 4631 3988"/>
                <a:gd name="T69" fmla="*/ T68 w 1720"/>
                <a:gd name="T70" fmla="+- 0 1871 179"/>
                <a:gd name="T71" fmla="*/ 1871 h 1720"/>
                <a:gd name="T72" fmla="+- 0 4774 3988"/>
                <a:gd name="T73" fmla="*/ T72 w 1720"/>
                <a:gd name="T74" fmla="+- 0 1896 179"/>
                <a:gd name="T75" fmla="*/ 1896 h 1720"/>
                <a:gd name="T76" fmla="+- 0 4922 3988"/>
                <a:gd name="T77" fmla="*/ T76 w 1720"/>
                <a:gd name="T78" fmla="+- 0 1896 179"/>
                <a:gd name="T79" fmla="*/ 1896 h 1720"/>
                <a:gd name="T80" fmla="+- 0 5065 3988"/>
                <a:gd name="T81" fmla="*/ T80 w 1720"/>
                <a:gd name="T82" fmla="+- 0 1871 179"/>
                <a:gd name="T83" fmla="*/ 1871 h 1720"/>
                <a:gd name="T84" fmla="+- 0 5199 3988"/>
                <a:gd name="T85" fmla="*/ T84 w 1720"/>
                <a:gd name="T86" fmla="+- 0 1824 179"/>
                <a:gd name="T87" fmla="*/ 1824 h 1720"/>
                <a:gd name="T88" fmla="+- 0 5321 3988"/>
                <a:gd name="T89" fmla="*/ T88 w 1720"/>
                <a:gd name="T90" fmla="+- 0 1757 179"/>
                <a:gd name="T91" fmla="*/ 1757 h 1720"/>
                <a:gd name="T92" fmla="+- 0 5431 3988"/>
                <a:gd name="T93" fmla="*/ T92 w 1720"/>
                <a:gd name="T94" fmla="+- 0 1671 179"/>
                <a:gd name="T95" fmla="*/ 1671 h 1720"/>
                <a:gd name="T96" fmla="+- 0 5525 3988"/>
                <a:gd name="T97" fmla="*/ T96 w 1720"/>
                <a:gd name="T98" fmla="+- 0 1569 179"/>
                <a:gd name="T99" fmla="*/ 1569 h 1720"/>
                <a:gd name="T100" fmla="+- 0 5602 3988"/>
                <a:gd name="T101" fmla="*/ T100 w 1720"/>
                <a:gd name="T102" fmla="+- 0 1452 179"/>
                <a:gd name="T103" fmla="*/ 1452 h 1720"/>
                <a:gd name="T104" fmla="+- 0 5659 3988"/>
                <a:gd name="T105" fmla="*/ T104 w 1720"/>
                <a:gd name="T106" fmla="+- 0 1324 179"/>
                <a:gd name="T107" fmla="*/ 1324 h 1720"/>
                <a:gd name="T108" fmla="+- 0 5696 3988"/>
                <a:gd name="T109" fmla="*/ T108 w 1720"/>
                <a:gd name="T110" fmla="+- 0 1185 179"/>
                <a:gd name="T111" fmla="*/ 1185 h 1720"/>
                <a:gd name="T112" fmla="+- 0 5708 3988"/>
                <a:gd name="T113" fmla="*/ T112 w 1720"/>
                <a:gd name="T114" fmla="+- 0 1039 179"/>
                <a:gd name="T115" fmla="*/ 1039 h 1720"/>
                <a:gd name="T116" fmla="+- 0 5696 3988"/>
                <a:gd name="T117" fmla="*/ T116 w 1720"/>
                <a:gd name="T118" fmla="+- 0 892 179"/>
                <a:gd name="T119" fmla="*/ 892 h 1720"/>
                <a:gd name="T120" fmla="+- 0 5659 3988"/>
                <a:gd name="T121" fmla="*/ T120 w 1720"/>
                <a:gd name="T122" fmla="+- 0 754 179"/>
                <a:gd name="T123" fmla="*/ 754 h 1720"/>
                <a:gd name="T124" fmla="+- 0 5602 3988"/>
                <a:gd name="T125" fmla="*/ T124 w 1720"/>
                <a:gd name="T126" fmla="+- 0 625 179"/>
                <a:gd name="T127" fmla="*/ 625 h 1720"/>
                <a:gd name="T128" fmla="+- 0 5525 3988"/>
                <a:gd name="T129" fmla="*/ T128 w 1720"/>
                <a:gd name="T130" fmla="+- 0 509 179"/>
                <a:gd name="T131" fmla="*/ 509 h 1720"/>
                <a:gd name="T132" fmla="+- 0 5431 3988"/>
                <a:gd name="T133" fmla="*/ T132 w 1720"/>
                <a:gd name="T134" fmla="+- 0 407 179"/>
                <a:gd name="T135" fmla="*/ 407 h 1720"/>
                <a:gd name="T136" fmla="+- 0 5321 3988"/>
                <a:gd name="T137" fmla="*/ T136 w 1720"/>
                <a:gd name="T138" fmla="+- 0 321 179"/>
                <a:gd name="T139" fmla="*/ 321 h 1720"/>
                <a:gd name="T140" fmla="+- 0 5199 3988"/>
                <a:gd name="T141" fmla="*/ T140 w 1720"/>
                <a:gd name="T142" fmla="+- 0 254 179"/>
                <a:gd name="T143" fmla="*/ 254 h 1720"/>
                <a:gd name="T144" fmla="+- 0 5065 3988"/>
                <a:gd name="T145" fmla="*/ T144 w 1720"/>
                <a:gd name="T146" fmla="+- 0 207 179"/>
                <a:gd name="T147" fmla="*/ 207 h 1720"/>
                <a:gd name="T148" fmla="+- 0 4922 3988"/>
                <a:gd name="T149" fmla="*/ T148 w 1720"/>
                <a:gd name="T150" fmla="+- 0 182 179"/>
                <a:gd name="T151" fmla="*/ 182 h 1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720" h="1720">
                  <a:moveTo>
                    <a:pt x="860" y="0"/>
                  </a:moveTo>
                  <a:lnTo>
                    <a:pt x="786" y="3"/>
                  </a:lnTo>
                  <a:lnTo>
                    <a:pt x="714" y="12"/>
                  </a:lnTo>
                  <a:lnTo>
                    <a:pt x="643" y="28"/>
                  </a:lnTo>
                  <a:lnTo>
                    <a:pt x="575" y="48"/>
                  </a:lnTo>
                  <a:lnTo>
                    <a:pt x="509" y="75"/>
                  </a:lnTo>
                  <a:lnTo>
                    <a:pt x="447" y="106"/>
                  </a:lnTo>
                  <a:lnTo>
                    <a:pt x="387" y="142"/>
                  </a:lnTo>
                  <a:lnTo>
                    <a:pt x="330" y="183"/>
                  </a:lnTo>
                  <a:lnTo>
                    <a:pt x="277" y="228"/>
                  </a:lnTo>
                  <a:lnTo>
                    <a:pt x="228" y="277"/>
                  </a:lnTo>
                  <a:lnTo>
                    <a:pt x="183" y="330"/>
                  </a:lnTo>
                  <a:lnTo>
                    <a:pt x="142" y="387"/>
                  </a:lnTo>
                  <a:lnTo>
                    <a:pt x="106" y="446"/>
                  </a:lnTo>
                  <a:lnTo>
                    <a:pt x="75" y="509"/>
                  </a:lnTo>
                  <a:lnTo>
                    <a:pt x="49" y="575"/>
                  </a:lnTo>
                  <a:lnTo>
                    <a:pt x="28" y="643"/>
                  </a:lnTo>
                  <a:lnTo>
                    <a:pt x="12" y="713"/>
                  </a:lnTo>
                  <a:lnTo>
                    <a:pt x="3" y="786"/>
                  </a:lnTo>
                  <a:lnTo>
                    <a:pt x="0" y="860"/>
                  </a:lnTo>
                  <a:lnTo>
                    <a:pt x="3" y="934"/>
                  </a:lnTo>
                  <a:lnTo>
                    <a:pt x="12" y="1006"/>
                  </a:lnTo>
                  <a:lnTo>
                    <a:pt x="28" y="1077"/>
                  </a:lnTo>
                  <a:lnTo>
                    <a:pt x="49" y="1145"/>
                  </a:lnTo>
                  <a:lnTo>
                    <a:pt x="75" y="1210"/>
                  </a:lnTo>
                  <a:lnTo>
                    <a:pt x="106" y="1273"/>
                  </a:lnTo>
                  <a:lnTo>
                    <a:pt x="142" y="1333"/>
                  </a:lnTo>
                  <a:lnTo>
                    <a:pt x="183" y="1390"/>
                  </a:lnTo>
                  <a:lnTo>
                    <a:pt x="228" y="1443"/>
                  </a:lnTo>
                  <a:lnTo>
                    <a:pt x="277" y="1492"/>
                  </a:lnTo>
                  <a:lnTo>
                    <a:pt x="330" y="1537"/>
                  </a:lnTo>
                  <a:lnTo>
                    <a:pt x="387" y="1578"/>
                  </a:lnTo>
                  <a:lnTo>
                    <a:pt x="447" y="1614"/>
                  </a:lnTo>
                  <a:lnTo>
                    <a:pt x="509" y="1645"/>
                  </a:lnTo>
                  <a:lnTo>
                    <a:pt x="575" y="1671"/>
                  </a:lnTo>
                  <a:lnTo>
                    <a:pt x="643" y="1692"/>
                  </a:lnTo>
                  <a:lnTo>
                    <a:pt x="714" y="1707"/>
                  </a:lnTo>
                  <a:lnTo>
                    <a:pt x="786" y="1717"/>
                  </a:lnTo>
                  <a:lnTo>
                    <a:pt x="860" y="1720"/>
                  </a:lnTo>
                  <a:lnTo>
                    <a:pt x="934" y="1717"/>
                  </a:lnTo>
                  <a:lnTo>
                    <a:pt x="1006" y="1707"/>
                  </a:lnTo>
                  <a:lnTo>
                    <a:pt x="1077" y="1692"/>
                  </a:lnTo>
                  <a:lnTo>
                    <a:pt x="1145" y="1671"/>
                  </a:lnTo>
                  <a:lnTo>
                    <a:pt x="1211" y="1645"/>
                  </a:lnTo>
                  <a:lnTo>
                    <a:pt x="1273" y="1614"/>
                  </a:lnTo>
                  <a:lnTo>
                    <a:pt x="1333" y="1578"/>
                  </a:lnTo>
                  <a:lnTo>
                    <a:pt x="1390" y="1537"/>
                  </a:lnTo>
                  <a:lnTo>
                    <a:pt x="1443" y="1492"/>
                  </a:lnTo>
                  <a:lnTo>
                    <a:pt x="1492" y="1443"/>
                  </a:lnTo>
                  <a:lnTo>
                    <a:pt x="1537" y="1390"/>
                  </a:lnTo>
                  <a:lnTo>
                    <a:pt x="1578" y="1333"/>
                  </a:lnTo>
                  <a:lnTo>
                    <a:pt x="1614" y="1273"/>
                  </a:lnTo>
                  <a:lnTo>
                    <a:pt x="1645" y="1210"/>
                  </a:lnTo>
                  <a:lnTo>
                    <a:pt x="1671" y="1145"/>
                  </a:lnTo>
                  <a:lnTo>
                    <a:pt x="1692" y="1077"/>
                  </a:lnTo>
                  <a:lnTo>
                    <a:pt x="1708" y="1006"/>
                  </a:lnTo>
                  <a:lnTo>
                    <a:pt x="1717" y="934"/>
                  </a:lnTo>
                  <a:lnTo>
                    <a:pt x="1720" y="860"/>
                  </a:lnTo>
                  <a:lnTo>
                    <a:pt x="1717" y="786"/>
                  </a:lnTo>
                  <a:lnTo>
                    <a:pt x="1708" y="713"/>
                  </a:lnTo>
                  <a:lnTo>
                    <a:pt x="1692" y="643"/>
                  </a:lnTo>
                  <a:lnTo>
                    <a:pt x="1671" y="575"/>
                  </a:lnTo>
                  <a:lnTo>
                    <a:pt x="1645" y="509"/>
                  </a:lnTo>
                  <a:lnTo>
                    <a:pt x="1614" y="446"/>
                  </a:lnTo>
                  <a:lnTo>
                    <a:pt x="1578" y="387"/>
                  </a:lnTo>
                  <a:lnTo>
                    <a:pt x="1537" y="330"/>
                  </a:lnTo>
                  <a:lnTo>
                    <a:pt x="1492" y="277"/>
                  </a:lnTo>
                  <a:lnTo>
                    <a:pt x="1443" y="228"/>
                  </a:lnTo>
                  <a:lnTo>
                    <a:pt x="1390" y="183"/>
                  </a:lnTo>
                  <a:lnTo>
                    <a:pt x="1333" y="142"/>
                  </a:lnTo>
                  <a:lnTo>
                    <a:pt x="1273" y="106"/>
                  </a:lnTo>
                  <a:lnTo>
                    <a:pt x="1211" y="75"/>
                  </a:lnTo>
                  <a:lnTo>
                    <a:pt x="1145" y="48"/>
                  </a:lnTo>
                  <a:lnTo>
                    <a:pt x="1077" y="28"/>
                  </a:lnTo>
                  <a:lnTo>
                    <a:pt x="1006" y="12"/>
                  </a:lnTo>
                  <a:lnTo>
                    <a:pt x="934" y="3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D7CEA619-AFC1-47B2-BCDA-EC8F92AFE3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88" y="178"/>
              <a:ext cx="1720" cy="1720"/>
            </a:xfrm>
            <a:custGeom>
              <a:avLst/>
              <a:gdLst>
                <a:gd name="T0" fmla="+- 0 4922 3988"/>
                <a:gd name="T1" fmla="*/ T0 w 1720"/>
                <a:gd name="T2" fmla="+- 0 1896 179"/>
                <a:gd name="T3" fmla="*/ 1896 h 1720"/>
                <a:gd name="T4" fmla="+- 0 5065 3988"/>
                <a:gd name="T5" fmla="*/ T4 w 1720"/>
                <a:gd name="T6" fmla="+- 0 1871 179"/>
                <a:gd name="T7" fmla="*/ 1871 h 1720"/>
                <a:gd name="T8" fmla="+- 0 5199 3988"/>
                <a:gd name="T9" fmla="*/ T8 w 1720"/>
                <a:gd name="T10" fmla="+- 0 1824 179"/>
                <a:gd name="T11" fmla="*/ 1824 h 1720"/>
                <a:gd name="T12" fmla="+- 0 5321 3988"/>
                <a:gd name="T13" fmla="*/ T12 w 1720"/>
                <a:gd name="T14" fmla="+- 0 1757 179"/>
                <a:gd name="T15" fmla="*/ 1757 h 1720"/>
                <a:gd name="T16" fmla="+- 0 5431 3988"/>
                <a:gd name="T17" fmla="*/ T16 w 1720"/>
                <a:gd name="T18" fmla="+- 0 1671 179"/>
                <a:gd name="T19" fmla="*/ 1671 h 1720"/>
                <a:gd name="T20" fmla="+- 0 5525 3988"/>
                <a:gd name="T21" fmla="*/ T20 w 1720"/>
                <a:gd name="T22" fmla="+- 0 1569 179"/>
                <a:gd name="T23" fmla="*/ 1569 h 1720"/>
                <a:gd name="T24" fmla="+- 0 5602 3988"/>
                <a:gd name="T25" fmla="*/ T24 w 1720"/>
                <a:gd name="T26" fmla="+- 0 1452 179"/>
                <a:gd name="T27" fmla="*/ 1452 h 1720"/>
                <a:gd name="T28" fmla="+- 0 5659 3988"/>
                <a:gd name="T29" fmla="*/ T28 w 1720"/>
                <a:gd name="T30" fmla="+- 0 1324 179"/>
                <a:gd name="T31" fmla="*/ 1324 h 1720"/>
                <a:gd name="T32" fmla="+- 0 5696 3988"/>
                <a:gd name="T33" fmla="*/ T32 w 1720"/>
                <a:gd name="T34" fmla="+- 0 1185 179"/>
                <a:gd name="T35" fmla="*/ 1185 h 1720"/>
                <a:gd name="T36" fmla="+- 0 5708 3988"/>
                <a:gd name="T37" fmla="*/ T36 w 1720"/>
                <a:gd name="T38" fmla="+- 0 1039 179"/>
                <a:gd name="T39" fmla="*/ 1039 h 1720"/>
                <a:gd name="T40" fmla="+- 0 5696 3988"/>
                <a:gd name="T41" fmla="*/ T40 w 1720"/>
                <a:gd name="T42" fmla="+- 0 892 179"/>
                <a:gd name="T43" fmla="*/ 892 h 1720"/>
                <a:gd name="T44" fmla="+- 0 5659 3988"/>
                <a:gd name="T45" fmla="*/ T44 w 1720"/>
                <a:gd name="T46" fmla="+- 0 754 179"/>
                <a:gd name="T47" fmla="*/ 754 h 1720"/>
                <a:gd name="T48" fmla="+- 0 5602 3988"/>
                <a:gd name="T49" fmla="*/ T48 w 1720"/>
                <a:gd name="T50" fmla="+- 0 625 179"/>
                <a:gd name="T51" fmla="*/ 625 h 1720"/>
                <a:gd name="T52" fmla="+- 0 5525 3988"/>
                <a:gd name="T53" fmla="*/ T52 w 1720"/>
                <a:gd name="T54" fmla="+- 0 509 179"/>
                <a:gd name="T55" fmla="*/ 509 h 1720"/>
                <a:gd name="T56" fmla="+- 0 5431 3988"/>
                <a:gd name="T57" fmla="*/ T56 w 1720"/>
                <a:gd name="T58" fmla="+- 0 407 179"/>
                <a:gd name="T59" fmla="*/ 407 h 1720"/>
                <a:gd name="T60" fmla="+- 0 5321 3988"/>
                <a:gd name="T61" fmla="*/ T60 w 1720"/>
                <a:gd name="T62" fmla="+- 0 321 179"/>
                <a:gd name="T63" fmla="*/ 321 h 1720"/>
                <a:gd name="T64" fmla="+- 0 5199 3988"/>
                <a:gd name="T65" fmla="*/ T64 w 1720"/>
                <a:gd name="T66" fmla="+- 0 254 179"/>
                <a:gd name="T67" fmla="*/ 254 h 1720"/>
                <a:gd name="T68" fmla="+- 0 5065 3988"/>
                <a:gd name="T69" fmla="*/ T68 w 1720"/>
                <a:gd name="T70" fmla="+- 0 207 179"/>
                <a:gd name="T71" fmla="*/ 207 h 1720"/>
                <a:gd name="T72" fmla="+- 0 4922 3988"/>
                <a:gd name="T73" fmla="*/ T72 w 1720"/>
                <a:gd name="T74" fmla="+- 0 182 179"/>
                <a:gd name="T75" fmla="*/ 182 h 1720"/>
                <a:gd name="T76" fmla="+- 0 4774 3988"/>
                <a:gd name="T77" fmla="*/ T76 w 1720"/>
                <a:gd name="T78" fmla="+- 0 182 179"/>
                <a:gd name="T79" fmla="*/ 182 h 1720"/>
                <a:gd name="T80" fmla="+- 0 4631 3988"/>
                <a:gd name="T81" fmla="*/ T80 w 1720"/>
                <a:gd name="T82" fmla="+- 0 207 179"/>
                <a:gd name="T83" fmla="*/ 207 h 1720"/>
                <a:gd name="T84" fmla="+- 0 4497 3988"/>
                <a:gd name="T85" fmla="*/ T84 w 1720"/>
                <a:gd name="T86" fmla="+- 0 254 179"/>
                <a:gd name="T87" fmla="*/ 254 h 1720"/>
                <a:gd name="T88" fmla="+- 0 4375 3988"/>
                <a:gd name="T89" fmla="*/ T88 w 1720"/>
                <a:gd name="T90" fmla="+- 0 321 179"/>
                <a:gd name="T91" fmla="*/ 321 h 1720"/>
                <a:gd name="T92" fmla="+- 0 4265 3988"/>
                <a:gd name="T93" fmla="*/ T92 w 1720"/>
                <a:gd name="T94" fmla="+- 0 407 179"/>
                <a:gd name="T95" fmla="*/ 407 h 1720"/>
                <a:gd name="T96" fmla="+- 0 4171 3988"/>
                <a:gd name="T97" fmla="*/ T96 w 1720"/>
                <a:gd name="T98" fmla="+- 0 509 179"/>
                <a:gd name="T99" fmla="*/ 509 h 1720"/>
                <a:gd name="T100" fmla="+- 0 4094 3988"/>
                <a:gd name="T101" fmla="*/ T100 w 1720"/>
                <a:gd name="T102" fmla="+- 0 625 179"/>
                <a:gd name="T103" fmla="*/ 625 h 1720"/>
                <a:gd name="T104" fmla="+- 0 4037 3988"/>
                <a:gd name="T105" fmla="*/ T104 w 1720"/>
                <a:gd name="T106" fmla="+- 0 754 179"/>
                <a:gd name="T107" fmla="*/ 754 h 1720"/>
                <a:gd name="T108" fmla="+- 0 4000 3988"/>
                <a:gd name="T109" fmla="*/ T108 w 1720"/>
                <a:gd name="T110" fmla="+- 0 892 179"/>
                <a:gd name="T111" fmla="*/ 892 h 1720"/>
                <a:gd name="T112" fmla="+- 0 3988 3988"/>
                <a:gd name="T113" fmla="*/ T112 w 1720"/>
                <a:gd name="T114" fmla="+- 0 1039 179"/>
                <a:gd name="T115" fmla="*/ 1039 h 1720"/>
                <a:gd name="T116" fmla="+- 0 4000 3988"/>
                <a:gd name="T117" fmla="*/ T116 w 1720"/>
                <a:gd name="T118" fmla="+- 0 1185 179"/>
                <a:gd name="T119" fmla="*/ 1185 h 1720"/>
                <a:gd name="T120" fmla="+- 0 4037 3988"/>
                <a:gd name="T121" fmla="*/ T120 w 1720"/>
                <a:gd name="T122" fmla="+- 0 1324 179"/>
                <a:gd name="T123" fmla="*/ 1324 h 1720"/>
                <a:gd name="T124" fmla="+- 0 4094 3988"/>
                <a:gd name="T125" fmla="*/ T124 w 1720"/>
                <a:gd name="T126" fmla="+- 0 1452 179"/>
                <a:gd name="T127" fmla="*/ 1452 h 1720"/>
                <a:gd name="T128" fmla="+- 0 4171 3988"/>
                <a:gd name="T129" fmla="*/ T128 w 1720"/>
                <a:gd name="T130" fmla="+- 0 1569 179"/>
                <a:gd name="T131" fmla="*/ 1569 h 1720"/>
                <a:gd name="T132" fmla="+- 0 4265 3988"/>
                <a:gd name="T133" fmla="*/ T132 w 1720"/>
                <a:gd name="T134" fmla="+- 0 1671 179"/>
                <a:gd name="T135" fmla="*/ 1671 h 1720"/>
                <a:gd name="T136" fmla="+- 0 4375 3988"/>
                <a:gd name="T137" fmla="*/ T136 w 1720"/>
                <a:gd name="T138" fmla="+- 0 1757 179"/>
                <a:gd name="T139" fmla="*/ 1757 h 1720"/>
                <a:gd name="T140" fmla="+- 0 4497 3988"/>
                <a:gd name="T141" fmla="*/ T140 w 1720"/>
                <a:gd name="T142" fmla="+- 0 1824 179"/>
                <a:gd name="T143" fmla="*/ 1824 h 1720"/>
                <a:gd name="T144" fmla="+- 0 4631 3988"/>
                <a:gd name="T145" fmla="*/ T144 w 1720"/>
                <a:gd name="T146" fmla="+- 0 1871 179"/>
                <a:gd name="T147" fmla="*/ 1871 h 1720"/>
                <a:gd name="T148" fmla="+- 0 4774 3988"/>
                <a:gd name="T149" fmla="*/ T148 w 1720"/>
                <a:gd name="T150" fmla="+- 0 1896 179"/>
                <a:gd name="T151" fmla="*/ 1896 h 1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720" h="1720">
                  <a:moveTo>
                    <a:pt x="860" y="1720"/>
                  </a:moveTo>
                  <a:lnTo>
                    <a:pt x="934" y="1717"/>
                  </a:lnTo>
                  <a:lnTo>
                    <a:pt x="1006" y="1707"/>
                  </a:lnTo>
                  <a:lnTo>
                    <a:pt x="1077" y="1692"/>
                  </a:lnTo>
                  <a:lnTo>
                    <a:pt x="1145" y="1671"/>
                  </a:lnTo>
                  <a:lnTo>
                    <a:pt x="1211" y="1645"/>
                  </a:lnTo>
                  <a:lnTo>
                    <a:pt x="1273" y="1614"/>
                  </a:lnTo>
                  <a:lnTo>
                    <a:pt x="1333" y="1578"/>
                  </a:lnTo>
                  <a:lnTo>
                    <a:pt x="1390" y="1537"/>
                  </a:lnTo>
                  <a:lnTo>
                    <a:pt x="1443" y="1492"/>
                  </a:lnTo>
                  <a:lnTo>
                    <a:pt x="1492" y="1443"/>
                  </a:lnTo>
                  <a:lnTo>
                    <a:pt x="1537" y="1390"/>
                  </a:lnTo>
                  <a:lnTo>
                    <a:pt x="1578" y="1333"/>
                  </a:lnTo>
                  <a:lnTo>
                    <a:pt x="1614" y="1273"/>
                  </a:lnTo>
                  <a:lnTo>
                    <a:pt x="1645" y="1210"/>
                  </a:lnTo>
                  <a:lnTo>
                    <a:pt x="1671" y="1145"/>
                  </a:lnTo>
                  <a:lnTo>
                    <a:pt x="1692" y="1077"/>
                  </a:lnTo>
                  <a:lnTo>
                    <a:pt x="1708" y="1006"/>
                  </a:lnTo>
                  <a:lnTo>
                    <a:pt x="1717" y="934"/>
                  </a:lnTo>
                  <a:lnTo>
                    <a:pt x="1720" y="860"/>
                  </a:lnTo>
                  <a:lnTo>
                    <a:pt x="1717" y="786"/>
                  </a:lnTo>
                  <a:lnTo>
                    <a:pt x="1708" y="713"/>
                  </a:lnTo>
                  <a:lnTo>
                    <a:pt x="1692" y="643"/>
                  </a:lnTo>
                  <a:lnTo>
                    <a:pt x="1671" y="575"/>
                  </a:lnTo>
                  <a:lnTo>
                    <a:pt x="1645" y="509"/>
                  </a:lnTo>
                  <a:lnTo>
                    <a:pt x="1614" y="446"/>
                  </a:lnTo>
                  <a:lnTo>
                    <a:pt x="1578" y="387"/>
                  </a:lnTo>
                  <a:lnTo>
                    <a:pt x="1537" y="330"/>
                  </a:lnTo>
                  <a:lnTo>
                    <a:pt x="1492" y="277"/>
                  </a:lnTo>
                  <a:lnTo>
                    <a:pt x="1443" y="228"/>
                  </a:lnTo>
                  <a:lnTo>
                    <a:pt x="1390" y="183"/>
                  </a:lnTo>
                  <a:lnTo>
                    <a:pt x="1333" y="142"/>
                  </a:lnTo>
                  <a:lnTo>
                    <a:pt x="1273" y="106"/>
                  </a:lnTo>
                  <a:lnTo>
                    <a:pt x="1211" y="75"/>
                  </a:lnTo>
                  <a:lnTo>
                    <a:pt x="1145" y="48"/>
                  </a:lnTo>
                  <a:lnTo>
                    <a:pt x="1077" y="28"/>
                  </a:lnTo>
                  <a:lnTo>
                    <a:pt x="1006" y="12"/>
                  </a:lnTo>
                  <a:lnTo>
                    <a:pt x="934" y="3"/>
                  </a:lnTo>
                  <a:lnTo>
                    <a:pt x="860" y="0"/>
                  </a:lnTo>
                  <a:lnTo>
                    <a:pt x="786" y="3"/>
                  </a:lnTo>
                  <a:lnTo>
                    <a:pt x="714" y="12"/>
                  </a:lnTo>
                  <a:lnTo>
                    <a:pt x="643" y="28"/>
                  </a:lnTo>
                  <a:lnTo>
                    <a:pt x="575" y="48"/>
                  </a:lnTo>
                  <a:lnTo>
                    <a:pt x="509" y="75"/>
                  </a:lnTo>
                  <a:lnTo>
                    <a:pt x="447" y="106"/>
                  </a:lnTo>
                  <a:lnTo>
                    <a:pt x="387" y="142"/>
                  </a:lnTo>
                  <a:lnTo>
                    <a:pt x="330" y="183"/>
                  </a:lnTo>
                  <a:lnTo>
                    <a:pt x="277" y="228"/>
                  </a:lnTo>
                  <a:lnTo>
                    <a:pt x="228" y="277"/>
                  </a:lnTo>
                  <a:lnTo>
                    <a:pt x="183" y="330"/>
                  </a:lnTo>
                  <a:lnTo>
                    <a:pt x="142" y="387"/>
                  </a:lnTo>
                  <a:lnTo>
                    <a:pt x="106" y="446"/>
                  </a:lnTo>
                  <a:lnTo>
                    <a:pt x="75" y="509"/>
                  </a:lnTo>
                  <a:lnTo>
                    <a:pt x="49" y="575"/>
                  </a:lnTo>
                  <a:lnTo>
                    <a:pt x="28" y="643"/>
                  </a:lnTo>
                  <a:lnTo>
                    <a:pt x="12" y="713"/>
                  </a:lnTo>
                  <a:lnTo>
                    <a:pt x="3" y="786"/>
                  </a:lnTo>
                  <a:lnTo>
                    <a:pt x="0" y="860"/>
                  </a:lnTo>
                  <a:lnTo>
                    <a:pt x="3" y="934"/>
                  </a:lnTo>
                  <a:lnTo>
                    <a:pt x="12" y="1006"/>
                  </a:lnTo>
                  <a:lnTo>
                    <a:pt x="28" y="1077"/>
                  </a:lnTo>
                  <a:lnTo>
                    <a:pt x="49" y="1145"/>
                  </a:lnTo>
                  <a:lnTo>
                    <a:pt x="75" y="1210"/>
                  </a:lnTo>
                  <a:lnTo>
                    <a:pt x="106" y="1273"/>
                  </a:lnTo>
                  <a:lnTo>
                    <a:pt x="142" y="1333"/>
                  </a:lnTo>
                  <a:lnTo>
                    <a:pt x="183" y="1390"/>
                  </a:lnTo>
                  <a:lnTo>
                    <a:pt x="228" y="1443"/>
                  </a:lnTo>
                  <a:lnTo>
                    <a:pt x="277" y="1492"/>
                  </a:lnTo>
                  <a:lnTo>
                    <a:pt x="330" y="1537"/>
                  </a:lnTo>
                  <a:lnTo>
                    <a:pt x="387" y="1578"/>
                  </a:lnTo>
                  <a:lnTo>
                    <a:pt x="447" y="1614"/>
                  </a:lnTo>
                  <a:lnTo>
                    <a:pt x="509" y="1645"/>
                  </a:lnTo>
                  <a:lnTo>
                    <a:pt x="575" y="1671"/>
                  </a:lnTo>
                  <a:lnTo>
                    <a:pt x="643" y="1692"/>
                  </a:lnTo>
                  <a:lnTo>
                    <a:pt x="714" y="1707"/>
                  </a:lnTo>
                  <a:lnTo>
                    <a:pt x="786" y="1717"/>
                  </a:lnTo>
                  <a:lnTo>
                    <a:pt x="860" y="1720"/>
                  </a:lnTo>
                  <a:close/>
                </a:path>
              </a:pathLst>
            </a:custGeom>
            <a:noFill/>
            <a:ln w="50800">
              <a:solidFill>
                <a:srgbClr val="5287B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D8CD8E-FC61-433B-86C0-EF612407C88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" y="479"/>
              <a:ext cx="917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8">
              <a:extLst>
                <a:ext uri="{FF2B5EF4-FFF2-40B4-BE49-F238E27FC236}">
                  <a16:creationId xmlns:a16="http://schemas.microsoft.com/office/drawing/2014/main" id="{187030D4-AC2B-49FD-9856-E8478C33047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80" y="138"/>
              <a:ext cx="3278" cy="1760"/>
            </a:xfrm>
            <a:prstGeom prst="rect">
              <a:avLst/>
            </a:prstGeom>
            <a:solidFill>
              <a:srgbClr val="CDD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l" defTabSz="1507846" rtl="0"/>
              <a:endParaRPr lang="en-US" sz="2309" kern="12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5437D6-6DED-4EF1-9FB4-0AD66E0F9ABE}"/>
              </a:ext>
            </a:extLst>
          </p:cNvPr>
          <p:cNvGrpSpPr>
            <a:grpSpLocks/>
          </p:cNvGrpSpPr>
          <p:nvPr/>
        </p:nvGrpSpPr>
        <p:grpSpPr bwMode="auto">
          <a:xfrm>
            <a:off x="7188609" y="2920088"/>
            <a:ext cx="12770012" cy="2540215"/>
            <a:chOff x="480" y="731"/>
            <a:chExt cx="5409" cy="1800"/>
          </a:xfrm>
        </p:grpSpPr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AE3107C4-7CB9-4398-A5DD-AF433596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731"/>
              <a:ext cx="5268" cy="1800"/>
            </a:xfrm>
            <a:custGeom>
              <a:avLst/>
              <a:gdLst>
                <a:gd name="T0" fmla="+- 0 5748 480"/>
                <a:gd name="T1" fmla="*/ T0 w 5268"/>
                <a:gd name="T2" fmla="+- 0 1632 732"/>
                <a:gd name="T3" fmla="*/ 1632 h 1800"/>
                <a:gd name="T4" fmla="+- 0 5745 480"/>
                <a:gd name="T5" fmla="*/ T4 w 5268"/>
                <a:gd name="T6" fmla="+- 0 1558 732"/>
                <a:gd name="T7" fmla="*/ 1558 h 1800"/>
                <a:gd name="T8" fmla="+- 0 5736 480"/>
                <a:gd name="T9" fmla="*/ T8 w 5268"/>
                <a:gd name="T10" fmla="+- 0 1486 732"/>
                <a:gd name="T11" fmla="*/ 1486 h 1800"/>
                <a:gd name="T12" fmla="+- 0 5722 480"/>
                <a:gd name="T13" fmla="*/ T12 w 5268"/>
                <a:gd name="T14" fmla="+- 0 1416 732"/>
                <a:gd name="T15" fmla="*/ 1416 h 1800"/>
                <a:gd name="T16" fmla="+- 0 5702 480"/>
                <a:gd name="T17" fmla="*/ T16 w 5268"/>
                <a:gd name="T18" fmla="+- 0 1347 732"/>
                <a:gd name="T19" fmla="*/ 1347 h 1800"/>
                <a:gd name="T20" fmla="+- 0 5677 480"/>
                <a:gd name="T21" fmla="*/ T20 w 5268"/>
                <a:gd name="T22" fmla="+- 0 1282 732"/>
                <a:gd name="T23" fmla="*/ 1282 h 1800"/>
                <a:gd name="T24" fmla="+- 0 5648 480"/>
                <a:gd name="T25" fmla="*/ T24 w 5268"/>
                <a:gd name="T26" fmla="+- 0 1218 732"/>
                <a:gd name="T27" fmla="*/ 1218 h 1800"/>
                <a:gd name="T28" fmla="+- 0 5613 480"/>
                <a:gd name="T29" fmla="*/ T28 w 5268"/>
                <a:gd name="T30" fmla="+- 0 1158 732"/>
                <a:gd name="T31" fmla="*/ 1158 h 1800"/>
                <a:gd name="T32" fmla="+- 0 5574 480"/>
                <a:gd name="T33" fmla="*/ T32 w 5268"/>
                <a:gd name="T34" fmla="+- 0 1100 732"/>
                <a:gd name="T35" fmla="*/ 1100 h 1800"/>
                <a:gd name="T36" fmla="+- 0 5531 480"/>
                <a:gd name="T37" fmla="*/ T36 w 5268"/>
                <a:gd name="T38" fmla="+- 0 1046 732"/>
                <a:gd name="T39" fmla="*/ 1046 h 1800"/>
                <a:gd name="T40" fmla="+- 0 5484 480"/>
                <a:gd name="T41" fmla="*/ T40 w 5268"/>
                <a:gd name="T42" fmla="+- 0 995 732"/>
                <a:gd name="T43" fmla="*/ 995 h 1800"/>
                <a:gd name="T44" fmla="+- 0 5434 480"/>
                <a:gd name="T45" fmla="*/ T44 w 5268"/>
                <a:gd name="T46" fmla="+- 0 949 732"/>
                <a:gd name="T47" fmla="*/ 949 h 1800"/>
                <a:gd name="T48" fmla="+- 0 5380 480"/>
                <a:gd name="T49" fmla="*/ T48 w 5268"/>
                <a:gd name="T50" fmla="+- 0 906 732"/>
                <a:gd name="T51" fmla="*/ 906 h 1800"/>
                <a:gd name="T52" fmla="+- 0 5322 480"/>
                <a:gd name="T53" fmla="*/ T52 w 5268"/>
                <a:gd name="T54" fmla="+- 0 867 732"/>
                <a:gd name="T55" fmla="*/ 867 h 1800"/>
                <a:gd name="T56" fmla="+- 0 5262 480"/>
                <a:gd name="T57" fmla="*/ T56 w 5268"/>
                <a:gd name="T58" fmla="+- 0 832 732"/>
                <a:gd name="T59" fmla="*/ 832 h 1800"/>
                <a:gd name="T60" fmla="+- 0 5198 480"/>
                <a:gd name="T61" fmla="*/ T60 w 5268"/>
                <a:gd name="T62" fmla="+- 0 803 732"/>
                <a:gd name="T63" fmla="*/ 803 h 1800"/>
                <a:gd name="T64" fmla="+- 0 5132 480"/>
                <a:gd name="T65" fmla="*/ T64 w 5268"/>
                <a:gd name="T66" fmla="+- 0 778 732"/>
                <a:gd name="T67" fmla="*/ 778 h 1800"/>
                <a:gd name="T68" fmla="+- 0 5064 480"/>
                <a:gd name="T69" fmla="*/ T68 w 5268"/>
                <a:gd name="T70" fmla="+- 0 758 732"/>
                <a:gd name="T71" fmla="*/ 758 h 1800"/>
                <a:gd name="T72" fmla="+- 0 4994 480"/>
                <a:gd name="T73" fmla="*/ T72 w 5268"/>
                <a:gd name="T74" fmla="+- 0 744 732"/>
                <a:gd name="T75" fmla="*/ 744 h 1800"/>
                <a:gd name="T76" fmla="+- 0 4922 480"/>
                <a:gd name="T77" fmla="*/ T76 w 5268"/>
                <a:gd name="T78" fmla="+- 0 735 732"/>
                <a:gd name="T79" fmla="*/ 735 h 1800"/>
                <a:gd name="T80" fmla="+- 0 4848 480"/>
                <a:gd name="T81" fmla="*/ T80 w 5268"/>
                <a:gd name="T82" fmla="+- 0 732 732"/>
                <a:gd name="T83" fmla="*/ 732 h 1800"/>
                <a:gd name="T84" fmla="+- 0 480 480"/>
                <a:gd name="T85" fmla="*/ T84 w 5268"/>
                <a:gd name="T86" fmla="+- 0 732 732"/>
                <a:gd name="T87" fmla="*/ 732 h 1800"/>
                <a:gd name="T88" fmla="+- 0 480 480"/>
                <a:gd name="T89" fmla="*/ T88 w 5268"/>
                <a:gd name="T90" fmla="+- 0 2532 732"/>
                <a:gd name="T91" fmla="*/ 2532 h 1800"/>
                <a:gd name="T92" fmla="+- 0 4848 480"/>
                <a:gd name="T93" fmla="*/ T92 w 5268"/>
                <a:gd name="T94" fmla="+- 0 2532 732"/>
                <a:gd name="T95" fmla="*/ 2532 h 1800"/>
                <a:gd name="T96" fmla="+- 0 4922 480"/>
                <a:gd name="T97" fmla="*/ T96 w 5268"/>
                <a:gd name="T98" fmla="+- 0 2529 732"/>
                <a:gd name="T99" fmla="*/ 2529 h 1800"/>
                <a:gd name="T100" fmla="+- 0 4994 480"/>
                <a:gd name="T101" fmla="*/ T100 w 5268"/>
                <a:gd name="T102" fmla="+- 0 2520 732"/>
                <a:gd name="T103" fmla="*/ 2520 h 1800"/>
                <a:gd name="T104" fmla="+- 0 5064 480"/>
                <a:gd name="T105" fmla="*/ T104 w 5268"/>
                <a:gd name="T106" fmla="+- 0 2506 732"/>
                <a:gd name="T107" fmla="*/ 2506 h 1800"/>
                <a:gd name="T108" fmla="+- 0 5132 480"/>
                <a:gd name="T109" fmla="*/ T108 w 5268"/>
                <a:gd name="T110" fmla="+- 0 2486 732"/>
                <a:gd name="T111" fmla="*/ 2486 h 1800"/>
                <a:gd name="T112" fmla="+- 0 5198 480"/>
                <a:gd name="T113" fmla="*/ T112 w 5268"/>
                <a:gd name="T114" fmla="+- 0 2461 732"/>
                <a:gd name="T115" fmla="*/ 2461 h 1800"/>
                <a:gd name="T116" fmla="+- 0 5262 480"/>
                <a:gd name="T117" fmla="*/ T116 w 5268"/>
                <a:gd name="T118" fmla="+- 0 2431 732"/>
                <a:gd name="T119" fmla="*/ 2431 h 1800"/>
                <a:gd name="T120" fmla="+- 0 5322 480"/>
                <a:gd name="T121" fmla="*/ T120 w 5268"/>
                <a:gd name="T122" fmla="+- 0 2397 732"/>
                <a:gd name="T123" fmla="*/ 2397 h 1800"/>
                <a:gd name="T124" fmla="+- 0 5380 480"/>
                <a:gd name="T125" fmla="*/ T124 w 5268"/>
                <a:gd name="T126" fmla="+- 0 2358 732"/>
                <a:gd name="T127" fmla="*/ 2358 h 1800"/>
                <a:gd name="T128" fmla="+- 0 5434 480"/>
                <a:gd name="T129" fmla="*/ T128 w 5268"/>
                <a:gd name="T130" fmla="+- 0 2315 732"/>
                <a:gd name="T131" fmla="*/ 2315 h 1800"/>
                <a:gd name="T132" fmla="+- 0 5484 480"/>
                <a:gd name="T133" fmla="*/ T132 w 5268"/>
                <a:gd name="T134" fmla="+- 0 2268 732"/>
                <a:gd name="T135" fmla="*/ 2268 h 1800"/>
                <a:gd name="T136" fmla="+- 0 5531 480"/>
                <a:gd name="T137" fmla="*/ T136 w 5268"/>
                <a:gd name="T138" fmla="+- 0 2218 732"/>
                <a:gd name="T139" fmla="*/ 2218 h 1800"/>
                <a:gd name="T140" fmla="+- 0 5574 480"/>
                <a:gd name="T141" fmla="*/ T140 w 5268"/>
                <a:gd name="T142" fmla="+- 0 2163 732"/>
                <a:gd name="T143" fmla="*/ 2163 h 1800"/>
                <a:gd name="T144" fmla="+- 0 5613 480"/>
                <a:gd name="T145" fmla="*/ T144 w 5268"/>
                <a:gd name="T146" fmla="+- 0 2106 732"/>
                <a:gd name="T147" fmla="*/ 2106 h 1800"/>
                <a:gd name="T148" fmla="+- 0 5648 480"/>
                <a:gd name="T149" fmla="*/ T148 w 5268"/>
                <a:gd name="T150" fmla="+- 0 2045 732"/>
                <a:gd name="T151" fmla="*/ 2045 h 1800"/>
                <a:gd name="T152" fmla="+- 0 5677 480"/>
                <a:gd name="T153" fmla="*/ T152 w 5268"/>
                <a:gd name="T154" fmla="+- 0 1982 732"/>
                <a:gd name="T155" fmla="*/ 1982 h 1800"/>
                <a:gd name="T156" fmla="+- 0 5702 480"/>
                <a:gd name="T157" fmla="*/ T156 w 5268"/>
                <a:gd name="T158" fmla="+- 0 1916 732"/>
                <a:gd name="T159" fmla="*/ 1916 h 1800"/>
                <a:gd name="T160" fmla="+- 0 5722 480"/>
                <a:gd name="T161" fmla="*/ T160 w 5268"/>
                <a:gd name="T162" fmla="+- 0 1848 732"/>
                <a:gd name="T163" fmla="*/ 1848 h 1800"/>
                <a:gd name="T164" fmla="+- 0 5736 480"/>
                <a:gd name="T165" fmla="*/ T164 w 5268"/>
                <a:gd name="T166" fmla="+- 0 1778 732"/>
                <a:gd name="T167" fmla="*/ 1778 h 1800"/>
                <a:gd name="T168" fmla="+- 0 5745 480"/>
                <a:gd name="T169" fmla="*/ T168 w 5268"/>
                <a:gd name="T170" fmla="+- 0 1706 732"/>
                <a:gd name="T171" fmla="*/ 1706 h 1800"/>
                <a:gd name="T172" fmla="+- 0 5748 480"/>
                <a:gd name="T173" fmla="*/ T172 w 5268"/>
                <a:gd name="T174" fmla="+- 0 1632 732"/>
                <a:gd name="T175" fmla="*/ 1632 h 1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5268" h="1800">
                  <a:moveTo>
                    <a:pt x="5268" y="900"/>
                  </a:moveTo>
                  <a:lnTo>
                    <a:pt x="5265" y="826"/>
                  </a:lnTo>
                  <a:lnTo>
                    <a:pt x="5256" y="754"/>
                  </a:lnTo>
                  <a:lnTo>
                    <a:pt x="5242" y="684"/>
                  </a:lnTo>
                  <a:lnTo>
                    <a:pt x="5222" y="615"/>
                  </a:lnTo>
                  <a:lnTo>
                    <a:pt x="5197" y="550"/>
                  </a:lnTo>
                  <a:lnTo>
                    <a:pt x="5168" y="486"/>
                  </a:lnTo>
                  <a:lnTo>
                    <a:pt x="5133" y="426"/>
                  </a:lnTo>
                  <a:lnTo>
                    <a:pt x="5094" y="368"/>
                  </a:lnTo>
                  <a:lnTo>
                    <a:pt x="5051" y="314"/>
                  </a:lnTo>
                  <a:lnTo>
                    <a:pt x="5004" y="263"/>
                  </a:lnTo>
                  <a:lnTo>
                    <a:pt x="4954" y="217"/>
                  </a:lnTo>
                  <a:lnTo>
                    <a:pt x="4900" y="174"/>
                  </a:lnTo>
                  <a:lnTo>
                    <a:pt x="4842" y="135"/>
                  </a:lnTo>
                  <a:lnTo>
                    <a:pt x="4782" y="100"/>
                  </a:lnTo>
                  <a:lnTo>
                    <a:pt x="4718" y="71"/>
                  </a:lnTo>
                  <a:lnTo>
                    <a:pt x="4652" y="46"/>
                  </a:lnTo>
                  <a:lnTo>
                    <a:pt x="4584" y="26"/>
                  </a:lnTo>
                  <a:lnTo>
                    <a:pt x="4514" y="12"/>
                  </a:lnTo>
                  <a:lnTo>
                    <a:pt x="4442" y="3"/>
                  </a:lnTo>
                  <a:lnTo>
                    <a:pt x="4368" y="0"/>
                  </a:lnTo>
                  <a:lnTo>
                    <a:pt x="0" y="0"/>
                  </a:lnTo>
                  <a:lnTo>
                    <a:pt x="0" y="1800"/>
                  </a:lnTo>
                  <a:lnTo>
                    <a:pt x="4368" y="1800"/>
                  </a:lnTo>
                  <a:lnTo>
                    <a:pt x="4442" y="1797"/>
                  </a:lnTo>
                  <a:lnTo>
                    <a:pt x="4514" y="1788"/>
                  </a:lnTo>
                  <a:lnTo>
                    <a:pt x="4584" y="1774"/>
                  </a:lnTo>
                  <a:lnTo>
                    <a:pt x="4652" y="1754"/>
                  </a:lnTo>
                  <a:lnTo>
                    <a:pt x="4718" y="1729"/>
                  </a:lnTo>
                  <a:lnTo>
                    <a:pt x="4782" y="1699"/>
                  </a:lnTo>
                  <a:lnTo>
                    <a:pt x="4842" y="1665"/>
                  </a:lnTo>
                  <a:lnTo>
                    <a:pt x="4900" y="1626"/>
                  </a:lnTo>
                  <a:lnTo>
                    <a:pt x="4954" y="1583"/>
                  </a:lnTo>
                  <a:lnTo>
                    <a:pt x="5004" y="1536"/>
                  </a:lnTo>
                  <a:lnTo>
                    <a:pt x="5051" y="1486"/>
                  </a:lnTo>
                  <a:lnTo>
                    <a:pt x="5094" y="1431"/>
                  </a:lnTo>
                  <a:lnTo>
                    <a:pt x="5133" y="1374"/>
                  </a:lnTo>
                  <a:lnTo>
                    <a:pt x="5168" y="1313"/>
                  </a:lnTo>
                  <a:lnTo>
                    <a:pt x="5197" y="1250"/>
                  </a:lnTo>
                  <a:lnTo>
                    <a:pt x="5222" y="1184"/>
                  </a:lnTo>
                  <a:lnTo>
                    <a:pt x="5242" y="1116"/>
                  </a:lnTo>
                  <a:lnTo>
                    <a:pt x="5256" y="1046"/>
                  </a:lnTo>
                  <a:lnTo>
                    <a:pt x="5265" y="974"/>
                  </a:lnTo>
                  <a:lnTo>
                    <a:pt x="5268" y="900"/>
                  </a:lnTo>
                  <a:close/>
                </a:path>
              </a:pathLst>
            </a:custGeom>
            <a:solidFill>
              <a:srgbClr val="A3B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4BB76-84DB-4E16-A256-A57B1B706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" y="736"/>
              <a:ext cx="1934" cy="1768"/>
            </a:xfrm>
            <a:prstGeom prst="rect">
              <a:avLst/>
            </a:prstGeom>
            <a:solidFill>
              <a:srgbClr val="231F20">
                <a:alpha val="2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24">
              <a:extLst>
                <a:ext uri="{FF2B5EF4-FFF2-40B4-BE49-F238E27FC236}">
                  <a16:creationId xmlns:a16="http://schemas.microsoft.com/office/drawing/2014/main" id="{7B46218B-5874-454C-ABAD-7B8CCE812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776"/>
              <a:ext cx="1831" cy="1720"/>
            </a:xfrm>
            <a:custGeom>
              <a:avLst/>
              <a:gdLst>
                <a:gd name="T0" fmla="+- 0 4774 3988"/>
                <a:gd name="T1" fmla="*/ T0 w 1720"/>
                <a:gd name="T2" fmla="+- 0 775 772"/>
                <a:gd name="T3" fmla="*/ 775 h 1720"/>
                <a:gd name="T4" fmla="+- 0 4631 3988"/>
                <a:gd name="T5" fmla="*/ T4 w 1720"/>
                <a:gd name="T6" fmla="+- 0 800 772"/>
                <a:gd name="T7" fmla="*/ 800 h 1720"/>
                <a:gd name="T8" fmla="+- 0 4497 3988"/>
                <a:gd name="T9" fmla="*/ T8 w 1720"/>
                <a:gd name="T10" fmla="+- 0 847 772"/>
                <a:gd name="T11" fmla="*/ 847 h 1720"/>
                <a:gd name="T12" fmla="+- 0 4375 3988"/>
                <a:gd name="T13" fmla="*/ T12 w 1720"/>
                <a:gd name="T14" fmla="+- 0 914 772"/>
                <a:gd name="T15" fmla="*/ 914 h 1720"/>
                <a:gd name="T16" fmla="+- 0 4265 3988"/>
                <a:gd name="T17" fmla="*/ T16 w 1720"/>
                <a:gd name="T18" fmla="+- 0 1000 772"/>
                <a:gd name="T19" fmla="*/ 1000 h 1720"/>
                <a:gd name="T20" fmla="+- 0 4171 3988"/>
                <a:gd name="T21" fmla="*/ T20 w 1720"/>
                <a:gd name="T22" fmla="+- 0 1102 772"/>
                <a:gd name="T23" fmla="*/ 1102 h 1720"/>
                <a:gd name="T24" fmla="+- 0 4094 3988"/>
                <a:gd name="T25" fmla="*/ T24 w 1720"/>
                <a:gd name="T26" fmla="+- 0 1218 772"/>
                <a:gd name="T27" fmla="*/ 1218 h 1720"/>
                <a:gd name="T28" fmla="+- 0 4037 3988"/>
                <a:gd name="T29" fmla="*/ T28 w 1720"/>
                <a:gd name="T30" fmla="+- 0 1347 772"/>
                <a:gd name="T31" fmla="*/ 1347 h 1720"/>
                <a:gd name="T32" fmla="+- 0 4000 3988"/>
                <a:gd name="T33" fmla="*/ T32 w 1720"/>
                <a:gd name="T34" fmla="+- 0 1485 772"/>
                <a:gd name="T35" fmla="*/ 1485 h 1720"/>
                <a:gd name="T36" fmla="+- 0 3988 3988"/>
                <a:gd name="T37" fmla="*/ T36 w 1720"/>
                <a:gd name="T38" fmla="+- 0 1632 772"/>
                <a:gd name="T39" fmla="*/ 1632 h 1720"/>
                <a:gd name="T40" fmla="+- 0 4000 3988"/>
                <a:gd name="T41" fmla="*/ T40 w 1720"/>
                <a:gd name="T42" fmla="+- 0 1778 772"/>
                <a:gd name="T43" fmla="*/ 1778 h 1720"/>
                <a:gd name="T44" fmla="+- 0 4037 3988"/>
                <a:gd name="T45" fmla="*/ T44 w 1720"/>
                <a:gd name="T46" fmla="+- 0 1917 772"/>
                <a:gd name="T47" fmla="*/ 1917 h 1720"/>
                <a:gd name="T48" fmla="+- 0 4094 3988"/>
                <a:gd name="T49" fmla="*/ T48 w 1720"/>
                <a:gd name="T50" fmla="+- 0 2045 772"/>
                <a:gd name="T51" fmla="*/ 2045 h 1720"/>
                <a:gd name="T52" fmla="+- 0 4171 3988"/>
                <a:gd name="T53" fmla="*/ T52 w 1720"/>
                <a:gd name="T54" fmla="+- 0 2162 772"/>
                <a:gd name="T55" fmla="*/ 2162 h 1720"/>
                <a:gd name="T56" fmla="+- 0 4265 3988"/>
                <a:gd name="T57" fmla="*/ T56 w 1720"/>
                <a:gd name="T58" fmla="+- 0 2264 772"/>
                <a:gd name="T59" fmla="*/ 2264 h 1720"/>
                <a:gd name="T60" fmla="+- 0 4375 3988"/>
                <a:gd name="T61" fmla="*/ T60 w 1720"/>
                <a:gd name="T62" fmla="+- 0 2350 772"/>
                <a:gd name="T63" fmla="*/ 2350 h 1720"/>
                <a:gd name="T64" fmla="+- 0 4497 3988"/>
                <a:gd name="T65" fmla="*/ T64 w 1720"/>
                <a:gd name="T66" fmla="+- 0 2417 772"/>
                <a:gd name="T67" fmla="*/ 2417 h 1720"/>
                <a:gd name="T68" fmla="+- 0 4631 3988"/>
                <a:gd name="T69" fmla="*/ T68 w 1720"/>
                <a:gd name="T70" fmla="+- 0 2464 772"/>
                <a:gd name="T71" fmla="*/ 2464 h 1720"/>
                <a:gd name="T72" fmla="+- 0 4774 3988"/>
                <a:gd name="T73" fmla="*/ T72 w 1720"/>
                <a:gd name="T74" fmla="+- 0 2489 772"/>
                <a:gd name="T75" fmla="*/ 2489 h 1720"/>
                <a:gd name="T76" fmla="+- 0 4922 3988"/>
                <a:gd name="T77" fmla="*/ T76 w 1720"/>
                <a:gd name="T78" fmla="+- 0 2489 772"/>
                <a:gd name="T79" fmla="*/ 2489 h 1720"/>
                <a:gd name="T80" fmla="+- 0 5065 3988"/>
                <a:gd name="T81" fmla="*/ T80 w 1720"/>
                <a:gd name="T82" fmla="+- 0 2464 772"/>
                <a:gd name="T83" fmla="*/ 2464 h 1720"/>
                <a:gd name="T84" fmla="+- 0 5199 3988"/>
                <a:gd name="T85" fmla="*/ T84 w 1720"/>
                <a:gd name="T86" fmla="+- 0 2417 772"/>
                <a:gd name="T87" fmla="*/ 2417 h 1720"/>
                <a:gd name="T88" fmla="+- 0 5321 3988"/>
                <a:gd name="T89" fmla="*/ T88 w 1720"/>
                <a:gd name="T90" fmla="+- 0 2350 772"/>
                <a:gd name="T91" fmla="*/ 2350 h 1720"/>
                <a:gd name="T92" fmla="+- 0 5431 3988"/>
                <a:gd name="T93" fmla="*/ T92 w 1720"/>
                <a:gd name="T94" fmla="+- 0 2264 772"/>
                <a:gd name="T95" fmla="*/ 2264 h 1720"/>
                <a:gd name="T96" fmla="+- 0 5525 3988"/>
                <a:gd name="T97" fmla="*/ T96 w 1720"/>
                <a:gd name="T98" fmla="+- 0 2162 772"/>
                <a:gd name="T99" fmla="*/ 2162 h 1720"/>
                <a:gd name="T100" fmla="+- 0 5602 3988"/>
                <a:gd name="T101" fmla="*/ T100 w 1720"/>
                <a:gd name="T102" fmla="+- 0 2045 772"/>
                <a:gd name="T103" fmla="*/ 2045 h 1720"/>
                <a:gd name="T104" fmla="+- 0 5659 3988"/>
                <a:gd name="T105" fmla="*/ T104 w 1720"/>
                <a:gd name="T106" fmla="+- 0 1917 772"/>
                <a:gd name="T107" fmla="*/ 1917 h 1720"/>
                <a:gd name="T108" fmla="+- 0 5696 3988"/>
                <a:gd name="T109" fmla="*/ T108 w 1720"/>
                <a:gd name="T110" fmla="+- 0 1778 772"/>
                <a:gd name="T111" fmla="*/ 1778 h 1720"/>
                <a:gd name="T112" fmla="+- 0 5708 3988"/>
                <a:gd name="T113" fmla="*/ T112 w 1720"/>
                <a:gd name="T114" fmla="+- 0 1632 772"/>
                <a:gd name="T115" fmla="*/ 1632 h 1720"/>
                <a:gd name="T116" fmla="+- 0 5696 3988"/>
                <a:gd name="T117" fmla="*/ T116 w 1720"/>
                <a:gd name="T118" fmla="+- 0 1485 772"/>
                <a:gd name="T119" fmla="*/ 1485 h 1720"/>
                <a:gd name="T120" fmla="+- 0 5659 3988"/>
                <a:gd name="T121" fmla="*/ T120 w 1720"/>
                <a:gd name="T122" fmla="+- 0 1347 772"/>
                <a:gd name="T123" fmla="*/ 1347 h 1720"/>
                <a:gd name="T124" fmla="+- 0 5602 3988"/>
                <a:gd name="T125" fmla="*/ T124 w 1720"/>
                <a:gd name="T126" fmla="+- 0 1218 772"/>
                <a:gd name="T127" fmla="*/ 1218 h 1720"/>
                <a:gd name="T128" fmla="+- 0 5525 3988"/>
                <a:gd name="T129" fmla="*/ T128 w 1720"/>
                <a:gd name="T130" fmla="+- 0 1102 772"/>
                <a:gd name="T131" fmla="*/ 1102 h 1720"/>
                <a:gd name="T132" fmla="+- 0 5431 3988"/>
                <a:gd name="T133" fmla="*/ T132 w 1720"/>
                <a:gd name="T134" fmla="+- 0 1000 772"/>
                <a:gd name="T135" fmla="*/ 1000 h 1720"/>
                <a:gd name="T136" fmla="+- 0 5321 3988"/>
                <a:gd name="T137" fmla="*/ T136 w 1720"/>
                <a:gd name="T138" fmla="+- 0 914 772"/>
                <a:gd name="T139" fmla="*/ 914 h 1720"/>
                <a:gd name="T140" fmla="+- 0 5199 3988"/>
                <a:gd name="T141" fmla="*/ T140 w 1720"/>
                <a:gd name="T142" fmla="+- 0 847 772"/>
                <a:gd name="T143" fmla="*/ 847 h 1720"/>
                <a:gd name="T144" fmla="+- 0 5065 3988"/>
                <a:gd name="T145" fmla="*/ T144 w 1720"/>
                <a:gd name="T146" fmla="+- 0 800 772"/>
                <a:gd name="T147" fmla="*/ 800 h 1720"/>
                <a:gd name="T148" fmla="+- 0 4922 3988"/>
                <a:gd name="T149" fmla="*/ T148 w 1720"/>
                <a:gd name="T150" fmla="+- 0 775 772"/>
                <a:gd name="T151" fmla="*/ 775 h 1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720" h="1720">
                  <a:moveTo>
                    <a:pt x="860" y="0"/>
                  </a:moveTo>
                  <a:lnTo>
                    <a:pt x="786" y="3"/>
                  </a:lnTo>
                  <a:lnTo>
                    <a:pt x="714" y="12"/>
                  </a:lnTo>
                  <a:lnTo>
                    <a:pt x="643" y="28"/>
                  </a:lnTo>
                  <a:lnTo>
                    <a:pt x="575" y="48"/>
                  </a:lnTo>
                  <a:lnTo>
                    <a:pt x="509" y="75"/>
                  </a:lnTo>
                  <a:lnTo>
                    <a:pt x="447" y="106"/>
                  </a:lnTo>
                  <a:lnTo>
                    <a:pt x="387" y="142"/>
                  </a:lnTo>
                  <a:lnTo>
                    <a:pt x="330" y="183"/>
                  </a:lnTo>
                  <a:lnTo>
                    <a:pt x="277" y="228"/>
                  </a:lnTo>
                  <a:lnTo>
                    <a:pt x="228" y="277"/>
                  </a:lnTo>
                  <a:lnTo>
                    <a:pt x="183" y="330"/>
                  </a:lnTo>
                  <a:lnTo>
                    <a:pt x="142" y="387"/>
                  </a:lnTo>
                  <a:lnTo>
                    <a:pt x="106" y="446"/>
                  </a:lnTo>
                  <a:lnTo>
                    <a:pt x="75" y="509"/>
                  </a:lnTo>
                  <a:lnTo>
                    <a:pt x="49" y="575"/>
                  </a:lnTo>
                  <a:lnTo>
                    <a:pt x="28" y="643"/>
                  </a:lnTo>
                  <a:lnTo>
                    <a:pt x="12" y="713"/>
                  </a:lnTo>
                  <a:lnTo>
                    <a:pt x="3" y="786"/>
                  </a:lnTo>
                  <a:lnTo>
                    <a:pt x="0" y="860"/>
                  </a:lnTo>
                  <a:lnTo>
                    <a:pt x="3" y="934"/>
                  </a:lnTo>
                  <a:lnTo>
                    <a:pt x="12" y="1006"/>
                  </a:lnTo>
                  <a:lnTo>
                    <a:pt x="28" y="1077"/>
                  </a:lnTo>
                  <a:lnTo>
                    <a:pt x="49" y="1145"/>
                  </a:lnTo>
                  <a:lnTo>
                    <a:pt x="75" y="1210"/>
                  </a:lnTo>
                  <a:lnTo>
                    <a:pt x="106" y="1273"/>
                  </a:lnTo>
                  <a:lnTo>
                    <a:pt x="142" y="1333"/>
                  </a:lnTo>
                  <a:lnTo>
                    <a:pt x="183" y="1390"/>
                  </a:lnTo>
                  <a:lnTo>
                    <a:pt x="228" y="1443"/>
                  </a:lnTo>
                  <a:lnTo>
                    <a:pt x="277" y="1492"/>
                  </a:lnTo>
                  <a:lnTo>
                    <a:pt x="330" y="1537"/>
                  </a:lnTo>
                  <a:lnTo>
                    <a:pt x="387" y="1578"/>
                  </a:lnTo>
                  <a:lnTo>
                    <a:pt x="447" y="1614"/>
                  </a:lnTo>
                  <a:lnTo>
                    <a:pt x="509" y="1645"/>
                  </a:lnTo>
                  <a:lnTo>
                    <a:pt x="575" y="1671"/>
                  </a:lnTo>
                  <a:lnTo>
                    <a:pt x="643" y="1692"/>
                  </a:lnTo>
                  <a:lnTo>
                    <a:pt x="714" y="1707"/>
                  </a:lnTo>
                  <a:lnTo>
                    <a:pt x="786" y="1717"/>
                  </a:lnTo>
                  <a:lnTo>
                    <a:pt x="860" y="1720"/>
                  </a:lnTo>
                  <a:lnTo>
                    <a:pt x="934" y="1717"/>
                  </a:lnTo>
                  <a:lnTo>
                    <a:pt x="1006" y="1707"/>
                  </a:lnTo>
                  <a:lnTo>
                    <a:pt x="1077" y="1692"/>
                  </a:lnTo>
                  <a:lnTo>
                    <a:pt x="1145" y="1671"/>
                  </a:lnTo>
                  <a:lnTo>
                    <a:pt x="1211" y="1645"/>
                  </a:lnTo>
                  <a:lnTo>
                    <a:pt x="1273" y="1614"/>
                  </a:lnTo>
                  <a:lnTo>
                    <a:pt x="1333" y="1578"/>
                  </a:lnTo>
                  <a:lnTo>
                    <a:pt x="1390" y="1537"/>
                  </a:lnTo>
                  <a:lnTo>
                    <a:pt x="1443" y="1492"/>
                  </a:lnTo>
                  <a:lnTo>
                    <a:pt x="1492" y="1443"/>
                  </a:lnTo>
                  <a:lnTo>
                    <a:pt x="1537" y="1390"/>
                  </a:lnTo>
                  <a:lnTo>
                    <a:pt x="1578" y="1333"/>
                  </a:lnTo>
                  <a:lnTo>
                    <a:pt x="1614" y="1273"/>
                  </a:lnTo>
                  <a:lnTo>
                    <a:pt x="1645" y="1210"/>
                  </a:lnTo>
                  <a:lnTo>
                    <a:pt x="1671" y="1145"/>
                  </a:lnTo>
                  <a:lnTo>
                    <a:pt x="1692" y="1077"/>
                  </a:lnTo>
                  <a:lnTo>
                    <a:pt x="1708" y="1006"/>
                  </a:lnTo>
                  <a:lnTo>
                    <a:pt x="1717" y="934"/>
                  </a:lnTo>
                  <a:lnTo>
                    <a:pt x="1720" y="860"/>
                  </a:lnTo>
                  <a:lnTo>
                    <a:pt x="1717" y="786"/>
                  </a:lnTo>
                  <a:lnTo>
                    <a:pt x="1708" y="713"/>
                  </a:lnTo>
                  <a:lnTo>
                    <a:pt x="1692" y="643"/>
                  </a:lnTo>
                  <a:lnTo>
                    <a:pt x="1671" y="575"/>
                  </a:lnTo>
                  <a:lnTo>
                    <a:pt x="1645" y="509"/>
                  </a:lnTo>
                  <a:lnTo>
                    <a:pt x="1614" y="446"/>
                  </a:lnTo>
                  <a:lnTo>
                    <a:pt x="1578" y="387"/>
                  </a:lnTo>
                  <a:lnTo>
                    <a:pt x="1537" y="330"/>
                  </a:lnTo>
                  <a:lnTo>
                    <a:pt x="1492" y="277"/>
                  </a:lnTo>
                  <a:lnTo>
                    <a:pt x="1443" y="228"/>
                  </a:lnTo>
                  <a:lnTo>
                    <a:pt x="1390" y="183"/>
                  </a:lnTo>
                  <a:lnTo>
                    <a:pt x="1333" y="142"/>
                  </a:lnTo>
                  <a:lnTo>
                    <a:pt x="1273" y="106"/>
                  </a:lnTo>
                  <a:lnTo>
                    <a:pt x="1211" y="75"/>
                  </a:lnTo>
                  <a:lnTo>
                    <a:pt x="1145" y="48"/>
                  </a:lnTo>
                  <a:lnTo>
                    <a:pt x="1077" y="28"/>
                  </a:lnTo>
                  <a:lnTo>
                    <a:pt x="1006" y="12"/>
                  </a:lnTo>
                  <a:lnTo>
                    <a:pt x="934" y="3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21666347-B615-44F4-80B8-8B7BB198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" y="771"/>
              <a:ext cx="1855" cy="1720"/>
            </a:xfrm>
            <a:custGeom>
              <a:avLst/>
              <a:gdLst>
                <a:gd name="T0" fmla="+- 0 4922 3988"/>
                <a:gd name="T1" fmla="*/ T0 w 1720"/>
                <a:gd name="T2" fmla="+- 0 2489 772"/>
                <a:gd name="T3" fmla="*/ 2489 h 1720"/>
                <a:gd name="T4" fmla="+- 0 5065 3988"/>
                <a:gd name="T5" fmla="*/ T4 w 1720"/>
                <a:gd name="T6" fmla="+- 0 2464 772"/>
                <a:gd name="T7" fmla="*/ 2464 h 1720"/>
                <a:gd name="T8" fmla="+- 0 5199 3988"/>
                <a:gd name="T9" fmla="*/ T8 w 1720"/>
                <a:gd name="T10" fmla="+- 0 2417 772"/>
                <a:gd name="T11" fmla="*/ 2417 h 1720"/>
                <a:gd name="T12" fmla="+- 0 5321 3988"/>
                <a:gd name="T13" fmla="*/ T12 w 1720"/>
                <a:gd name="T14" fmla="+- 0 2350 772"/>
                <a:gd name="T15" fmla="*/ 2350 h 1720"/>
                <a:gd name="T16" fmla="+- 0 5431 3988"/>
                <a:gd name="T17" fmla="*/ T16 w 1720"/>
                <a:gd name="T18" fmla="+- 0 2264 772"/>
                <a:gd name="T19" fmla="*/ 2264 h 1720"/>
                <a:gd name="T20" fmla="+- 0 5525 3988"/>
                <a:gd name="T21" fmla="*/ T20 w 1720"/>
                <a:gd name="T22" fmla="+- 0 2162 772"/>
                <a:gd name="T23" fmla="*/ 2162 h 1720"/>
                <a:gd name="T24" fmla="+- 0 5602 3988"/>
                <a:gd name="T25" fmla="*/ T24 w 1720"/>
                <a:gd name="T26" fmla="+- 0 2045 772"/>
                <a:gd name="T27" fmla="*/ 2045 h 1720"/>
                <a:gd name="T28" fmla="+- 0 5659 3988"/>
                <a:gd name="T29" fmla="*/ T28 w 1720"/>
                <a:gd name="T30" fmla="+- 0 1917 772"/>
                <a:gd name="T31" fmla="*/ 1917 h 1720"/>
                <a:gd name="T32" fmla="+- 0 5696 3988"/>
                <a:gd name="T33" fmla="*/ T32 w 1720"/>
                <a:gd name="T34" fmla="+- 0 1778 772"/>
                <a:gd name="T35" fmla="*/ 1778 h 1720"/>
                <a:gd name="T36" fmla="+- 0 5708 3988"/>
                <a:gd name="T37" fmla="*/ T36 w 1720"/>
                <a:gd name="T38" fmla="+- 0 1632 772"/>
                <a:gd name="T39" fmla="*/ 1632 h 1720"/>
                <a:gd name="T40" fmla="+- 0 5696 3988"/>
                <a:gd name="T41" fmla="*/ T40 w 1720"/>
                <a:gd name="T42" fmla="+- 0 1485 772"/>
                <a:gd name="T43" fmla="*/ 1485 h 1720"/>
                <a:gd name="T44" fmla="+- 0 5659 3988"/>
                <a:gd name="T45" fmla="*/ T44 w 1720"/>
                <a:gd name="T46" fmla="+- 0 1347 772"/>
                <a:gd name="T47" fmla="*/ 1347 h 1720"/>
                <a:gd name="T48" fmla="+- 0 5602 3988"/>
                <a:gd name="T49" fmla="*/ T48 w 1720"/>
                <a:gd name="T50" fmla="+- 0 1218 772"/>
                <a:gd name="T51" fmla="*/ 1218 h 1720"/>
                <a:gd name="T52" fmla="+- 0 5525 3988"/>
                <a:gd name="T53" fmla="*/ T52 w 1720"/>
                <a:gd name="T54" fmla="+- 0 1102 772"/>
                <a:gd name="T55" fmla="*/ 1102 h 1720"/>
                <a:gd name="T56" fmla="+- 0 5431 3988"/>
                <a:gd name="T57" fmla="*/ T56 w 1720"/>
                <a:gd name="T58" fmla="+- 0 1000 772"/>
                <a:gd name="T59" fmla="*/ 1000 h 1720"/>
                <a:gd name="T60" fmla="+- 0 5321 3988"/>
                <a:gd name="T61" fmla="*/ T60 w 1720"/>
                <a:gd name="T62" fmla="+- 0 914 772"/>
                <a:gd name="T63" fmla="*/ 914 h 1720"/>
                <a:gd name="T64" fmla="+- 0 5199 3988"/>
                <a:gd name="T65" fmla="*/ T64 w 1720"/>
                <a:gd name="T66" fmla="+- 0 847 772"/>
                <a:gd name="T67" fmla="*/ 847 h 1720"/>
                <a:gd name="T68" fmla="+- 0 5065 3988"/>
                <a:gd name="T69" fmla="*/ T68 w 1720"/>
                <a:gd name="T70" fmla="+- 0 800 772"/>
                <a:gd name="T71" fmla="*/ 800 h 1720"/>
                <a:gd name="T72" fmla="+- 0 4922 3988"/>
                <a:gd name="T73" fmla="*/ T72 w 1720"/>
                <a:gd name="T74" fmla="+- 0 775 772"/>
                <a:gd name="T75" fmla="*/ 775 h 1720"/>
                <a:gd name="T76" fmla="+- 0 4774 3988"/>
                <a:gd name="T77" fmla="*/ T76 w 1720"/>
                <a:gd name="T78" fmla="+- 0 775 772"/>
                <a:gd name="T79" fmla="*/ 775 h 1720"/>
                <a:gd name="T80" fmla="+- 0 4631 3988"/>
                <a:gd name="T81" fmla="*/ T80 w 1720"/>
                <a:gd name="T82" fmla="+- 0 800 772"/>
                <a:gd name="T83" fmla="*/ 800 h 1720"/>
                <a:gd name="T84" fmla="+- 0 4497 3988"/>
                <a:gd name="T85" fmla="*/ T84 w 1720"/>
                <a:gd name="T86" fmla="+- 0 847 772"/>
                <a:gd name="T87" fmla="*/ 847 h 1720"/>
                <a:gd name="T88" fmla="+- 0 4375 3988"/>
                <a:gd name="T89" fmla="*/ T88 w 1720"/>
                <a:gd name="T90" fmla="+- 0 914 772"/>
                <a:gd name="T91" fmla="*/ 914 h 1720"/>
                <a:gd name="T92" fmla="+- 0 4265 3988"/>
                <a:gd name="T93" fmla="*/ T92 w 1720"/>
                <a:gd name="T94" fmla="+- 0 1000 772"/>
                <a:gd name="T95" fmla="*/ 1000 h 1720"/>
                <a:gd name="T96" fmla="+- 0 4171 3988"/>
                <a:gd name="T97" fmla="*/ T96 w 1720"/>
                <a:gd name="T98" fmla="+- 0 1102 772"/>
                <a:gd name="T99" fmla="*/ 1102 h 1720"/>
                <a:gd name="T100" fmla="+- 0 4094 3988"/>
                <a:gd name="T101" fmla="*/ T100 w 1720"/>
                <a:gd name="T102" fmla="+- 0 1218 772"/>
                <a:gd name="T103" fmla="*/ 1218 h 1720"/>
                <a:gd name="T104" fmla="+- 0 4037 3988"/>
                <a:gd name="T105" fmla="*/ T104 w 1720"/>
                <a:gd name="T106" fmla="+- 0 1347 772"/>
                <a:gd name="T107" fmla="*/ 1347 h 1720"/>
                <a:gd name="T108" fmla="+- 0 4000 3988"/>
                <a:gd name="T109" fmla="*/ T108 w 1720"/>
                <a:gd name="T110" fmla="+- 0 1485 772"/>
                <a:gd name="T111" fmla="*/ 1485 h 1720"/>
                <a:gd name="T112" fmla="+- 0 3988 3988"/>
                <a:gd name="T113" fmla="*/ T112 w 1720"/>
                <a:gd name="T114" fmla="+- 0 1632 772"/>
                <a:gd name="T115" fmla="*/ 1632 h 1720"/>
                <a:gd name="T116" fmla="+- 0 4000 3988"/>
                <a:gd name="T117" fmla="*/ T116 w 1720"/>
                <a:gd name="T118" fmla="+- 0 1778 772"/>
                <a:gd name="T119" fmla="*/ 1778 h 1720"/>
                <a:gd name="T120" fmla="+- 0 4037 3988"/>
                <a:gd name="T121" fmla="*/ T120 w 1720"/>
                <a:gd name="T122" fmla="+- 0 1917 772"/>
                <a:gd name="T123" fmla="*/ 1917 h 1720"/>
                <a:gd name="T124" fmla="+- 0 4094 3988"/>
                <a:gd name="T125" fmla="*/ T124 w 1720"/>
                <a:gd name="T126" fmla="+- 0 2045 772"/>
                <a:gd name="T127" fmla="*/ 2045 h 1720"/>
                <a:gd name="T128" fmla="+- 0 4171 3988"/>
                <a:gd name="T129" fmla="*/ T128 w 1720"/>
                <a:gd name="T130" fmla="+- 0 2162 772"/>
                <a:gd name="T131" fmla="*/ 2162 h 1720"/>
                <a:gd name="T132" fmla="+- 0 4265 3988"/>
                <a:gd name="T133" fmla="*/ T132 w 1720"/>
                <a:gd name="T134" fmla="+- 0 2264 772"/>
                <a:gd name="T135" fmla="*/ 2264 h 1720"/>
                <a:gd name="T136" fmla="+- 0 4375 3988"/>
                <a:gd name="T137" fmla="*/ T136 w 1720"/>
                <a:gd name="T138" fmla="+- 0 2350 772"/>
                <a:gd name="T139" fmla="*/ 2350 h 1720"/>
                <a:gd name="T140" fmla="+- 0 4497 3988"/>
                <a:gd name="T141" fmla="*/ T140 w 1720"/>
                <a:gd name="T142" fmla="+- 0 2417 772"/>
                <a:gd name="T143" fmla="*/ 2417 h 1720"/>
                <a:gd name="T144" fmla="+- 0 4631 3988"/>
                <a:gd name="T145" fmla="*/ T144 w 1720"/>
                <a:gd name="T146" fmla="+- 0 2464 772"/>
                <a:gd name="T147" fmla="*/ 2464 h 1720"/>
                <a:gd name="T148" fmla="+- 0 4774 3988"/>
                <a:gd name="T149" fmla="*/ T148 w 1720"/>
                <a:gd name="T150" fmla="+- 0 2489 772"/>
                <a:gd name="T151" fmla="*/ 2489 h 1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720" h="1720">
                  <a:moveTo>
                    <a:pt x="860" y="1720"/>
                  </a:moveTo>
                  <a:lnTo>
                    <a:pt x="934" y="1717"/>
                  </a:lnTo>
                  <a:lnTo>
                    <a:pt x="1006" y="1707"/>
                  </a:lnTo>
                  <a:lnTo>
                    <a:pt x="1077" y="1692"/>
                  </a:lnTo>
                  <a:lnTo>
                    <a:pt x="1145" y="1671"/>
                  </a:lnTo>
                  <a:lnTo>
                    <a:pt x="1211" y="1645"/>
                  </a:lnTo>
                  <a:lnTo>
                    <a:pt x="1273" y="1614"/>
                  </a:lnTo>
                  <a:lnTo>
                    <a:pt x="1333" y="1578"/>
                  </a:lnTo>
                  <a:lnTo>
                    <a:pt x="1390" y="1537"/>
                  </a:lnTo>
                  <a:lnTo>
                    <a:pt x="1443" y="1492"/>
                  </a:lnTo>
                  <a:lnTo>
                    <a:pt x="1492" y="1443"/>
                  </a:lnTo>
                  <a:lnTo>
                    <a:pt x="1537" y="1390"/>
                  </a:lnTo>
                  <a:lnTo>
                    <a:pt x="1578" y="1333"/>
                  </a:lnTo>
                  <a:lnTo>
                    <a:pt x="1614" y="1273"/>
                  </a:lnTo>
                  <a:lnTo>
                    <a:pt x="1645" y="1210"/>
                  </a:lnTo>
                  <a:lnTo>
                    <a:pt x="1671" y="1145"/>
                  </a:lnTo>
                  <a:lnTo>
                    <a:pt x="1692" y="1077"/>
                  </a:lnTo>
                  <a:lnTo>
                    <a:pt x="1708" y="1006"/>
                  </a:lnTo>
                  <a:lnTo>
                    <a:pt x="1717" y="934"/>
                  </a:lnTo>
                  <a:lnTo>
                    <a:pt x="1720" y="860"/>
                  </a:lnTo>
                  <a:lnTo>
                    <a:pt x="1717" y="786"/>
                  </a:lnTo>
                  <a:lnTo>
                    <a:pt x="1708" y="713"/>
                  </a:lnTo>
                  <a:lnTo>
                    <a:pt x="1692" y="643"/>
                  </a:lnTo>
                  <a:lnTo>
                    <a:pt x="1671" y="575"/>
                  </a:lnTo>
                  <a:lnTo>
                    <a:pt x="1645" y="509"/>
                  </a:lnTo>
                  <a:lnTo>
                    <a:pt x="1614" y="446"/>
                  </a:lnTo>
                  <a:lnTo>
                    <a:pt x="1578" y="387"/>
                  </a:lnTo>
                  <a:lnTo>
                    <a:pt x="1537" y="330"/>
                  </a:lnTo>
                  <a:lnTo>
                    <a:pt x="1492" y="277"/>
                  </a:lnTo>
                  <a:lnTo>
                    <a:pt x="1443" y="228"/>
                  </a:lnTo>
                  <a:lnTo>
                    <a:pt x="1390" y="183"/>
                  </a:lnTo>
                  <a:lnTo>
                    <a:pt x="1333" y="142"/>
                  </a:lnTo>
                  <a:lnTo>
                    <a:pt x="1273" y="106"/>
                  </a:lnTo>
                  <a:lnTo>
                    <a:pt x="1211" y="75"/>
                  </a:lnTo>
                  <a:lnTo>
                    <a:pt x="1145" y="48"/>
                  </a:lnTo>
                  <a:lnTo>
                    <a:pt x="1077" y="28"/>
                  </a:lnTo>
                  <a:lnTo>
                    <a:pt x="1006" y="12"/>
                  </a:lnTo>
                  <a:lnTo>
                    <a:pt x="934" y="3"/>
                  </a:lnTo>
                  <a:lnTo>
                    <a:pt x="860" y="0"/>
                  </a:lnTo>
                  <a:lnTo>
                    <a:pt x="786" y="3"/>
                  </a:lnTo>
                  <a:lnTo>
                    <a:pt x="714" y="12"/>
                  </a:lnTo>
                  <a:lnTo>
                    <a:pt x="643" y="28"/>
                  </a:lnTo>
                  <a:lnTo>
                    <a:pt x="575" y="48"/>
                  </a:lnTo>
                  <a:lnTo>
                    <a:pt x="509" y="75"/>
                  </a:lnTo>
                  <a:lnTo>
                    <a:pt x="447" y="106"/>
                  </a:lnTo>
                  <a:lnTo>
                    <a:pt x="387" y="142"/>
                  </a:lnTo>
                  <a:lnTo>
                    <a:pt x="330" y="183"/>
                  </a:lnTo>
                  <a:lnTo>
                    <a:pt x="277" y="228"/>
                  </a:lnTo>
                  <a:lnTo>
                    <a:pt x="228" y="277"/>
                  </a:lnTo>
                  <a:lnTo>
                    <a:pt x="183" y="330"/>
                  </a:lnTo>
                  <a:lnTo>
                    <a:pt x="142" y="387"/>
                  </a:lnTo>
                  <a:lnTo>
                    <a:pt x="106" y="446"/>
                  </a:lnTo>
                  <a:lnTo>
                    <a:pt x="75" y="509"/>
                  </a:lnTo>
                  <a:lnTo>
                    <a:pt x="49" y="575"/>
                  </a:lnTo>
                  <a:lnTo>
                    <a:pt x="28" y="643"/>
                  </a:lnTo>
                  <a:lnTo>
                    <a:pt x="12" y="713"/>
                  </a:lnTo>
                  <a:lnTo>
                    <a:pt x="3" y="786"/>
                  </a:lnTo>
                  <a:lnTo>
                    <a:pt x="0" y="860"/>
                  </a:lnTo>
                  <a:lnTo>
                    <a:pt x="3" y="934"/>
                  </a:lnTo>
                  <a:lnTo>
                    <a:pt x="12" y="1006"/>
                  </a:lnTo>
                  <a:lnTo>
                    <a:pt x="28" y="1077"/>
                  </a:lnTo>
                  <a:lnTo>
                    <a:pt x="49" y="1145"/>
                  </a:lnTo>
                  <a:lnTo>
                    <a:pt x="75" y="1210"/>
                  </a:lnTo>
                  <a:lnTo>
                    <a:pt x="106" y="1273"/>
                  </a:lnTo>
                  <a:lnTo>
                    <a:pt x="142" y="1333"/>
                  </a:lnTo>
                  <a:lnTo>
                    <a:pt x="183" y="1390"/>
                  </a:lnTo>
                  <a:lnTo>
                    <a:pt x="228" y="1443"/>
                  </a:lnTo>
                  <a:lnTo>
                    <a:pt x="277" y="1492"/>
                  </a:lnTo>
                  <a:lnTo>
                    <a:pt x="330" y="1537"/>
                  </a:lnTo>
                  <a:lnTo>
                    <a:pt x="387" y="1578"/>
                  </a:lnTo>
                  <a:lnTo>
                    <a:pt x="447" y="1614"/>
                  </a:lnTo>
                  <a:lnTo>
                    <a:pt x="509" y="1645"/>
                  </a:lnTo>
                  <a:lnTo>
                    <a:pt x="575" y="1671"/>
                  </a:lnTo>
                  <a:lnTo>
                    <a:pt x="643" y="1692"/>
                  </a:lnTo>
                  <a:lnTo>
                    <a:pt x="714" y="1707"/>
                  </a:lnTo>
                  <a:lnTo>
                    <a:pt x="786" y="1717"/>
                  </a:lnTo>
                  <a:lnTo>
                    <a:pt x="860" y="1720"/>
                  </a:lnTo>
                  <a:close/>
                </a:path>
              </a:pathLst>
            </a:custGeom>
            <a:noFill/>
            <a:ln w="50800">
              <a:solidFill>
                <a:srgbClr val="7B9DC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234664-5FCC-4999-A847-28F2CE4655A1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" y="1081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49097FA7-7E83-455E-8B01-D66480878CC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" y="731"/>
              <a:ext cx="3314" cy="1768"/>
            </a:xfrm>
            <a:prstGeom prst="rect">
              <a:avLst/>
            </a:prstGeom>
            <a:solidFill>
              <a:srgbClr val="A3B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573819" marR="110994" algn="l" defTabSz="1507846" rtl="0">
                <a:spcBef>
                  <a:spcPts val="2193"/>
                </a:spcBef>
              </a:pPr>
              <a:endParaRPr lang="en-US" sz="1814" kern="12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AD5FEF-7E1C-414E-801C-8C0525486006}"/>
              </a:ext>
            </a:extLst>
          </p:cNvPr>
          <p:cNvGrpSpPr>
            <a:grpSpLocks/>
          </p:cNvGrpSpPr>
          <p:nvPr/>
        </p:nvGrpSpPr>
        <p:grpSpPr bwMode="auto">
          <a:xfrm>
            <a:off x="7188514" y="5598601"/>
            <a:ext cx="12745531" cy="2658470"/>
            <a:chOff x="480" y="147"/>
            <a:chExt cx="5298" cy="18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69851ED-2328-4239-BB56-936F2E03D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47"/>
              <a:ext cx="5268" cy="1800"/>
            </a:xfrm>
            <a:custGeom>
              <a:avLst/>
              <a:gdLst>
                <a:gd name="T0" fmla="+- 0 5748 480"/>
                <a:gd name="T1" fmla="*/ T0 w 5268"/>
                <a:gd name="T2" fmla="+- 0 1048 148"/>
                <a:gd name="T3" fmla="*/ 1048 h 1800"/>
                <a:gd name="T4" fmla="+- 0 5745 480"/>
                <a:gd name="T5" fmla="*/ T4 w 5268"/>
                <a:gd name="T6" fmla="+- 0 974 148"/>
                <a:gd name="T7" fmla="*/ 974 h 1800"/>
                <a:gd name="T8" fmla="+- 0 5736 480"/>
                <a:gd name="T9" fmla="*/ T8 w 5268"/>
                <a:gd name="T10" fmla="+- 0 902 148"/>
                <a:gd name="T11" fmla="*/ 902 h 1800"/>
                <a:gd name="T12" fmla="+- 0 5722 480"/>
                <a:gd name="T13" fmla="*/ T12 w 5268"/>
                <a:gd name="T14" fmla="+- 0 832 148"/>
                <a:gd name="T15" fmla="*/ 832 h 1800"/>
                <a:gd name="T16" fmla="+- 0 5702 480"/>
                <a:gd name="T17" fmla="*/ T16 w 5268"/>
                <a:gd name="T18" fmla="+- 0 763 148"/>
                <a:gd name="T19" fmla="*/ 763 h 1800"/>
                <a:gd name="T20" fmla="+- 0 5677 480"/>
                <a:gd name="T21" fmla="*/ T20 w 5268"/>
                <a:gd name="T22" fmla="+- 0 698 148"/>
                <a:gd name="T23" fmla="*/ 698 h 1800"/>
                <a:gd name="T24" fmla="+- 0 5648 480"/>
                <a:gd name="T25" fmla="*/ T24 w 5268"/>
                <a:gd name="T26" fmla="+- 0 634 148"/>
                <a:gd name="T27" fmla="*/ 634 h 1800"/>
                <a:gd name="T28" fmla="+- 0 5613 480"/>
                <a:gd name="T29" fmla="*/ T28 w 5268"/>
                <a:gd name="T30" fmla="+- 0 574 148"/>
                <a:gd name="T31" fmla="*/ 574 h 1800"/>
                <a:gd name="T32" fmla="+- 0 5574 480"/>
                <a:gd name="T33" fmla="*/ T32 w 5268"/>
                <a:gd name="T34" fmla="+- 0 516 148"/>
                <a:gd name="T35" fmla="*/ 516 h 1800"/>
                <a:gd name="T36" fmla="+- 0 5531 480"/>
                <a:gd name="T37" fmla="*/ T36 w 5268"/>
                <a:gd name="T38" fmla="+- 0 462 148"/>
                <a:gd name="T39" fmla="*/ 462 h 1800"/>
                <a:gd name="T40" fmla="+- 0 5484 480"/>
                <a:gd name="T41" fmla="*/ T40 w 5268"/>
                <a:gd name="T42" fmla="+- 0 411 148"/>
                <a:gd name="T43" fmla="*/ 411 h 1800"/>
                <a:gd name="T44" fmla="+- 0 5434 480"/>
                <a:gd name="T45" fmla="*/ T44 w 5268"/>
                <a:gd name="T46" fmla="+- 0 365 148"/>
                <a:gd name="T47" fmla="*/ 365 h 1800"/>
                <a:gd name="T48" fmla="+- 0 5380 480"/>
                <a:gd name="T49" fmla="*/ T48 w 5268"/>
                <a:gd name="T50" fmla="+- 0 322 148"/>
                <a:gd name="T51" fmla="*/ 322 h 1800"/>
                <a:gd name="T52" fmla="+- 0 5322 480"/>
                <a:gd name="T53" fmla="*/ T52 w 5268"/>
                <a:gd name="T54" fmla="+- 0 283 148"/>
                <a:gd name="T55" fmla="*/ 283 h 1800"/>
                <a:gd name="T56" fmla="+- 0 5262 480"/>
                <a:gd name="T57" fmla="*/ T56 w 5268"/>
                <a:gd name="T58" fmla="+- 0 248 148"/>
                <a:gd name="T59" fmla="*/ 248 h 1800"/>
                <a:gd name="T60" fmla="+- 0 5198 480"/>
                <a:gd name="T61" fmla="*/ T60 w 5268"/>
                <a:gd name="T62" fmla="+- 0 219 148"/>
                <a:gd name="T63" fmla="*/ 219 h 1800"/>
                <a:gd name="T64" fmla="+- 0 5132 480"/>
                <a:gd name="T65" fmla="*/ T64 w 5268"/>
                <a:gd name="T66" fmla="+- 0 194 148"/>
                <a:gd name="T67" fmla="*/ 194 h 1800"/>
                <a:gd name="T68" fmla="+- 0 5064 480"/>
                <a:gd name="T69" fmla="*/ T68 w 5268"/>
                <a:gd name="T70" fmla="+- 0 174 148"/>
                <a:gd name="T71" fmla="*/ 174 h 1800"/>
                <a:gd name="T72" fmla="+- 0 4994 480"/>
                <a:gd name="T73" fmla="*/ T72 w 5268"/>
                <a:gd name="T74" fmla="+- 0 160 148"/>
                <a:gd name="T75" fmla="*/ 160 h 1800"/>
                <a:gd name="T76" fmla="+- 0 4922 480"/>
                <a:gd name="T77" fmla="*/ T76 w 5268"/>
                <a:gd name="T78" fmla="+- 0 151 148"/>
                <a:gd name="T79" fmla="*/ 151 h 1800"/>
                <a:gd name="T80" fmla="+- 0 4848 480"/>
                <a:gd name="T81" fmla="*/ T80 w 5268"/>
                <a:gd name="T82" fmla="+- 0 148 148"/>
                <a:gd name="T83" fmla="*/ 148 h 1800"/>
                <a:gd name="T84" fmla="+- 0 480 480"/>
                <a:gd name="T85" fmla="*/ T84 w 5268"/>
                <a:gd name="T86" fmla="+- 0 148 148"/>
                <a:gd name="T87" fmla="*/ 148 h 1800"/>
                <a:gd name="T88" fmla="+- 0 480 480"/>
                <a:gd name="T89" fmla="*/ T88 w 5268"/>
                <a:gd name="T90" fmla="+- 0 1948 148"/>
                <a:gd name="T91" fmla="*/ 1948 h 1800"/>
                <a:gd name="T92" fmla="+- 0 4848 480"/>
                <a:gd name="T93" fmla="*/ T92 w 5268"/>
                <a:gd name="T94" fmla="+- 0 1948 148"/>
                <a:gd name="T95" fmla="*/ 1948 h 1800"/>
                <a:gd name="T96" fmla="+- 0 4922 480"/>
                <a:gd name="T97" fmla="*/ T96 w 5268"/>
                <a:gd name="T98" fmla="+- 0 1945 148"/>
                <a:gd name="T99" fmla="*/ 1945 h 1800"/>
                <a:gd name="T100" fmla="+- 0 4994 480"/>
                <a:gd name="T101" fmla="*/ T100 w 5268"/>
                <a:gd name="T102" fmla="+- 0 1936 148"/>
                <a:gd name="T103" fmla="*/ 1936 h 1800"/>
                <a:gd name="T104" fmla="+- 0 5064 480"/>
                <a:gd name="T105" fmla="*/ T104 w 5268"/>
                <a:gd name="T106" fmla="+- 0 1922 148"/>
                <a:gd name="T107" fmla="*/ 1922 h 1800"/>
                <a:gd name="T108" fmla="+- 0 5132 480"/>
                <a:gd name="T109" fmla="*/ T108 w 5268"/>
                <a:gd name="T110" fmla="+- 0 1902 148"/>
                <a:gd name="T111" fmla="*/ 1902 h 1800"/>
                <a:gd name="T112" fmla="+- 0 5198 480"/>
                <a:gd name="T113" fmla="*/ T112 w 5268"/>
                <a:gd name="T114" fmla="+- 0 1877 148"/>
                <a:gd name="T115" fmla="*/ 1877 h 1800"/>
                <a:gd name="T116" fmla="+- 0 5262 480"/>
                <a:gd name="T117" fmla="*/ T116 w 5268"/>
                <a:gd name="T118" fmla="+- 0 1847 148"/>
                <a:gd name="T119" fmla="*/ 1847 h 1800"/>
                <a:gd name="T120" fmla="+- 0 5322 480"/>
                <a:gd name="T121" fmla="*/ T120 w 5268"/>
                <a:gd name="T122" fmla="+- 0 1813 148"/>
                <a:gd name="T123" fmla="*/ 1813 h 1800"/>
                <a:gd name="T124" fmla="+- 0 5380 480"/>
                <a:gd name="T125" fmla="*/ T124 w 5268"/>
                <a:gd name="T126" fmla="+- 0 1774 148"/>
                <a:gd name="T127" fmla="*/ 1774 h 1800"/>
                <a:gd name="T128" fmla="+- 0 5434 480"/>
                <a:gd name="T129" fmla="*/ T128 w 5268"/>
                <a:gd name="T130" fmla="+- 0 1731 148"/>
                <a:gd name="T131" fmla="*/ 1731 h 1800"/>
                <a:gd name="T132" fmla="+- 0 5484 480"/>
                <a:gd name="T133" fmla="*/ T132 w 5268"/>
                <a:gd name="T134" fmla="+- 0 1684 148"/>
                <a:gd name="T135" fmla="*/ 1684 h 1800"/>
                <a:gd name="T136" fmla="+- 0 5531 480"/>
                <a:gd name="T137" fmla="*/ T136 w 5268"/>
                <a:gd name="T138" fmla="+- 0 1634 148"/>
                <a:gd name="T139" fmla="*/ 1634 h 1800"/>
                <a:gd name="T140" fmla="+- 0 5574 480"/>
                <a:gd name="T141" fmla="*/ T140 w 5268"/>
                <a:gd name="T142" fmla="+- 0 1579 148"/>
                <a:gd name="T143" fmla="*/ 1579 h 1800"/>
                <a:gd name="T144" fmla="+- 0 5613 480"/>
                <a:gd name="T145" fmla="*/ T144 w 5268"/>
                <a:gd name="T146" fmla="+- 0 1522 148"/>
                <a:gd name="T147" fmla="*/ 1522 h 1800"/>
                <a:gd name="T148" fmla="+- 0 5648 480"/>
                <a:gd name="T149" fmla="*/ T148 w 5268"/>
                <a:gd name="T150" fmla="+- 0 1461 148"/>
                <a:gd name="T151" fmla="*/ 1461 h 1800"/>
                <a:gd name="T152" fmla="+- 0 5677 480"/>
                <a:gd name="T153" fmla="*/ T152 w 5268"/>
                <a:gd name="T154" fmla="+- 0 1398 148"/>
                <a:gd name="T155" fmla="*/ 1398 h 1800"/>
                <a:gd name="T156" fmla="+- 0 5702 480"/>
                <a:gd name="T157" fmla="*/ T156 w 5268"/>
                <a:gd name="T158" fmla="+- 0 1332 148"/>
                <a:gd name="T159" fmla="*/ 1332 h 1800"/>
                <a:gd name="T160" fmla="+- 0 5722 480"/>
                <a:gd name="T161" fmla="*/ T160 w 5268"/>
                <a:gd name="T162" fmla="+- 0 1264 148"/>
                <a:gd name="T163" fmla="*/ 1264 h 1800"/>
                <a:gd name="T164" fmla="+- 0 5736 480"/>
                <a:gd name="T165" fmla="*/ T164 w 5268"/>
                <a:gd name="T166" fmla="+- 0 1194 148"/>
                <a:gd name="T167" fmla="*/ 1194 h 1800"/>
                <a:gd name="T168" fmla="+- 0 5745 480"/>
                <a:gd name="T169" fmla="*/ T168 w 5268"/>
                <a:gd name="T170" fmla="+- 0 1122 148"/>
                <a:gd name="T171" fmla="*/ 1122 h 1800"/>
                <a:gd name="T172" fmla="+- 0 5748 480"/>
                <a:gd name="T173" fmla="*/ T172 w 5268"/>
                <a:gd name="T174" fmla="+- 0 1048 148"/>
                <a:gd name="T175" fmla="*/ 1048 h 1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5268" h="1800">
                  <a:moveTo>
                    <a:pt x="5268" y="900"/>
                  </a:moveTo>
                  <a:lnTo>
                    <a:pt x="5265" y="826"/>
                  </a:lnTo>
                  <a:lnTo>
                    <a:pt x="5256" y="754"/>
                  </a:lnTo>
                  <a:lnTo>
                    <a:pt x="5242" y="684"/>
                  </a:lnTo>
                  <a:lnTo>
                    <a:pt x="5222" y="615"/>
                  </a:lnTo>
                  <a:lnTo>
                    <a:pt x="5197" y="550"/>
                  </a:lnTo>
                  <a:lnTo>
                    <a:pt x="5168" y="486"/>
                  </a:lnTo>
                  <a:lnTo>
                    <a:pt x="5133" y="426"/>
                  </a:lnTo>
                  <a:lnTo>
                    <a:pt x="5094" y="368"/>
                  </a:lnTo>
                  <a:lnTo>
                    <a:pt x="5051" y="314"/>
                  </a:lnTo>
                  <a:lnTo>
                    <a:pt x="5004" y="263"/>
                  </a:lnTo>
                  <a:lnTo>
                    <a:pt x="4954" y="217"/>
                  </a:lnTo>
                  <a:lnTo>
                    <a:pt x="4900" y="174"/>
                  </a:lnTo>
                  <a:lnTo>
                    <a:pt x="4842" y="135"/>
                  </a:lnTo>
                  <a:lnTo>
                    <a:pt x="4782" y="100"/>
                  </a:lnTo>
                  <a:lnTo>
                    <a:pt x="4718" y="71"/>
                  </a:lnTo>
                  <a:lnTo>
                    <a:pt x="4652" y="46"/>
                  </a:lnTo>
                  <a:lnTo>
                    <a:pt x="4584" y="26"/>
                  </a:lnTo>
                  <a:lnTo>
                    <a:pt x="4514" y="12"/>
                  </a:lnTo>
                  <a:lnTo>
                    <a:pt x="4442" y="3"/>
                  </a:lnTo>
                  <a:lnTo>
                    <a:pt x="4368" y="0"/>
                  </a:lnTo>
                  <a:lnTo>
                    <a:pt x="0" y="0"/>
                  </a:lnTo>
                  <a:lnTo>
                    <a:pt x="0" y="1800"/>
                  </a:lnTo>
                  <a:lnTo>
                    <a:pt x="4368" y="1800"/>
                  </a:lnTo>
                  <a:lnTo>
                    <a:pt x="4442" y="1797"/>
                  </a:lnTo>
                  <a:lnTo>
                    <a:pt x="4514" y="1788"/>
                  </a:lnTo>
                  <a:lnTo>
                    <a:pt x="4584" y="1774"/>
                  </a:lnTo>
                  <a:lnTo>
                    <a:pt x="4652" y="1754"/>
                  </a:lnTo>
                  <a:lnTo>
                    <a:pt x="4718" y="1729"/>
                  </a:lnTo>
                  <a:lnTo>
                    <a:pt x="4782" y="1699"/>
                  </a:lnTo>
                  <a:lnTo>
                    <a:pt x="4842" y="1665"/>
                  </a:lnTo>
                  <a:lnTo>
                    <a:pt x="4900" y="1626"/>
                  </a:lnTo>
                  <a:lnTo>
                    <a:pt x="4954" y="1583"/>
                  </a:lnTo>
                  <a:lnTo>
                    <a:pt x="5004" y="1536"/>
                  </a:lnTo>
                  <a:lnTo>
                    <a:pt x="5051" y="1486"/>
                  </a:lnTo>
                  <a:lnTo>
                    <a:pt x="5094" y="1431"/>
                  </a:lnTo>
                  <a:lnTo>
                    <a:pt x="5133" y="1374"/>
                  </a:lnTo>
                  <a:lnTo>
                    <a:pt x="5168" y="1313"/>
                  </a:lnTo>
                  <a:lnTo>
                    <a:pt x="5197" y="1250"/>
                  </a:lnTo>
                  <a:lnTo>
                    <a:pt x="5222" y="1184"/>
                  </a:lnTo>
                  <a:lnTo>
                    <a:pt x="5242" y="1116"/>
                  </a:lnTo>
                  <a:lnTo>
                    <a:pt x="5256" y="1046"/>
                  </a:lnTo>
                  <a:lnTo>
                    <a:pt x="5265" y="974"/>
                  </a:lnTo>
                  <a:lnTo>
                    <a:pt x="5268" y="900"/>
                  </a:lnTo>
                  <a:close/>
                </a:path>
              </a:pathLst>
            </a:custGeom>
            <a:solidFill>
              <a:srgbClr val="7B9D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F65FC5-40BD-434C-AD99-5FA11DAD3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59"/>
              <a:ext cx="1891" cy="1786"/>
            </a:xfrm>
            <a:prstGeom prst="rect">
              <a:avLst/>
            </a:prstGeom>
            <a:solidFill>
              <a:srgbClr val="231F20">
                <a:alpha val="2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14139274-9742-430A-A410-528ACE350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" y="187"/>
              <a:ext cx="1720" cy="1707"/>
            </a:xfrm>
            <a:custGeom>
              <a:avLst/>
              <a:gdLst>
                <a:gd name="T0" fmla="+- 0 4774 3988"/>
                <a:gd name="T1" fmla="*/ T0 w 1720"/>
                <a:gd name="T2" fmla="+- 0 191 188"/>
                <a:gd name="T3" fmla="*/ 191 h 1720"/>
                <a:gd name="T4" fmla="+- 0 4631 3988"/>
                <a:gd name="T5" fmla="*/ T4 w 1720"/>
                <a:gd name="T6" fmla="+- 0 216 188"/>
                <a:gd name="T7" fmla="*/ 216 h 1720"/>
                <a:gd name="T8" fmla="+- 0 4497 3988"/>
                <a:gd name="T9" fmla="*/ T8 w 1720"/>
                <a:gd name="T10" fmla="+- 0 263 188"/>
                <a:gd name="T11" fmla="*/ 263 h 1720"/>
                <a:gd name="T12" fmla="+- 0 4375 3988"/>
                <a:gd name="T13" fmla="*/ T12 w 1720"/>
                <a:gd name="T14" fmla="+- 0 330 188"/>
                <a:gd name="T15" fmla="*/ 330 h 1720"/>
                <a:gd name="T16" fmla="+- 0 4265 3988"/>
                <a:gd name="T17" fmla="*/ T16 w 1720"/>
                <a:gd name="T18" fmla="+- 0 416 188"/>
                <a:gd name="T19" fmla="*/ 416 h 1720"/>
                <a:gd name="T20" fmla="+- 0 4171 3988"/>
                <a:gd name="T21" fmla="*/ T20 w 1720"/>
                <a:gd name="T22" fmla="+- 0 518 188"/>
                <a:gd name="T23" fmla="*/ 518 h 1720"/>
                <a:gd name="T24" fmla="+- 0 4094 3988"/>
                <a:gd name="T25" fmla="*/ T24 w 1720"/>
                <a:gd name="T26" fmla="+- 0 634 188"/>
                <a:gd name="T27" fmla="*/ 634 h 1720"/>
                <a:gd name="T28" fmla="+- 0 4037 3988"/>
                <a:gd name="T29" fmla="*/ T28 w 1720"/>
                <a:gd name="T30" fmla="+- 0 763 188"/>
                <a:gd name="T31" fmla="*/ 763 h 1720"/>
                <a:gd name="T32" fmla="+- 0 4000 3988"/>
                <a:gd name="T33" fmla="*/ T32 w 1720"/>
                <a:gd name="T34" fmla="+- 0 901 188"/>
                <a:gd name="T35" fmla="*/ 901 h 1720"/>
                <a:gd name="T36" fmla="+- 0 3988 3988"/>
                <a:gd name="T37" fmla="*/ T36 w 1720"/>
                <a:gd name="T38" fmla="+- 0 1048 188"/>
                <a:gd name="T39" fmla="*/ 1048 h 1720"/>
                <a:gd name="T40" fmla="+- 0 4000 3988"/>
                <a:gd name="T41" fmla="*/ T40 w 1720"/>
                <a:gd name="T42" fmla="+- 0 1194 188"/>
                <a:gd name="T43" fmla="*/ 1194 h 1720"/>
                <a:gd name="T44" fmla="+- 0 4037 3988"/>
                <a:gd name="T45" fmla="*/ T44 w 1720"/>
                <a:gd name="T46" fmla="+- 0 1333 188"/>
                <a:gd name="T47" fmla="*/ 1333 h 1720"/>
                <a:gd name="T48" fmla="+- 0 4094 3988"/>
                <a:gd name="T49" fmla="*/ T48 w 1720"/>
                <a:gd name="T50" fmla="+- 0 1461 188"/>
                <a:gd name="T51" fmla="*/ 1461 h 1720"/>
                <a:gd name="T52" fmla="+- 0 4171 3988"/>
                <a:gd name="T53" fmla="*/ T52 w 1720"/>
                <a:gd name="T54" fmla="+- 0 1578 188"/>
                <a:gd name="T55" fmla="*/ 1578 h 1720"/>
                <a:gd name="T56" fmla="+- 0 4265 3988"/>
                <a:gd name="T57" fmla="*/ T56 w 1720"/>
                <a:gd name="T58" fmla="+- 0 1680 188"/>
                <a:gd name="T59" fmla="*/ 1680 h 1720"/>
                <a:gd name="T60" fmla="+- 0 4375 3988"/>
                <a:gd name="T61" fmla="*/ T60 w 1720"/>
                <a:gd name="T62" fmla="+- 0 1766 188"/>
                <a:gd name="T63" fmla="*/ 1766 h 1720"/>
                <a:gd name="T64" fmla="+- 0 4497 3988"/>
                <a:gd name="T65" fmla="*/ T64 w 1720"/>
                <a:gd name="T66" fmla="+- 0 1833 188"/>
                <a:gd name="T67" fmla="*/ 1833 h 1720"/>
                <a:gd name="T68" fmla="+- 0 4631 3988"/>
                <a:gd name="T69" fmla="*/ T68 w 1720"/>
                <a:gd name="T70" fmla="+- 0 1880 188"/>
                <a:gd name="T71" fmla="*/ 1880 h 1720"/>
                <a:gd name="T72" fmla="+- 0 4774 3988"/>
                <a:gd name="T73" fmla="*/ T72 w 1720"/>
                <a:gd name="T74" fmla="+- 0 1905 188"/>
                <a:gd name="T75" fmla="*/ 1905 h 1720"/>
                <a:gd name="T76" fmla="+- 0 4922 3988"/>
                <a:gd name="T77" fmla="*/ T76 w 1720"/>
                <a:gd name="T78" fmla="+- 0 1905 188"/>
                <a:gd name="T79" fmla="*/ 1905 h 1720"/>
                <a:gd name="T80" fmla="+- 0 5065 3988"/>
                <a:gd name="T81" fmla="*/ T80 w 1720"/>
                <a:gd name="T82" fmla="+- 0 1880 188"/>
                <a:gd name="T83" fmla="*/ 1880 h 1720"/>
                <a:gd name="T84" fmla="+- 0 5199 3988"/>
                <a:gd name="T85" fmla="*/ T84 w 1720"/>
                <a:gd name="T86" fmla="+- 0 1833 188"/>
                <a:gd name="T87" fmla="*/ 1833 h 1720"/>
                <a:gd name="T88" fmla="+- 0 5321 3988"/>
                <a:gd name="T89" fmla="*/ T88 w 1720"/>
                <a:gd name="T90" fmla="+- 0 1766 188"/>
                <a:gd name="T91" fmla="*/ 1766 h 1720"/>
                <a:gd name="T92" fmla="+- 0 5431 3988"/>
                <a:gd name="T93" fmla="*/ T92 w 1720"/>
                <a:gd name="T94" fmla="+- 0 1680 188"/>
                <a:gd name="T95" fmla="*/ 1680 h 1720"/>
                <a:gd name="T96" fmla="+- 0 5525 3988"/>
                <a:gd name="T97" fmla="*/ T96 w 1720"/>
                <a:gd name="T98" fmla="+- 0 1578 188"/>
                <a:gd name="T99" fmla="*/ 1578 h 1720"/>
                <a:gd name="T100" fmla="+- 0 5602 3988"/>
                <a:gd name="T101" fmla="*/ T100 w 1720"/>
                <a:gd name="T102" fmla="+- 0 1461 188"/>
                <a:gd name="T103" fmla="*/ 1461 h 1720"/>
                <a:gd name="T104" fmla="+- 0 5659 3988"/>
                <a:gd name="T105" fmla="*/ T104 w 1720"/>
                <a:gd name="T106" fmla="+- 0 1333 188"/>
                <a:gd name="T107" fmla="*/ 1333 h 1720"/>
                <a:gd name="T108" fmla="+- 0 5696 3988"/>
                <a:gd name="T109" fmla="*/ T108 w 1720"/>
                <a:gd name="T110" fmla="+- 0 1194 188"/>
                <a:gd name="T111" fmla="*/ 1194 h 1720"/>
                <a:gd name="T112" fmla="+- 0 5708 3988"/>
                <a:gd name="T113" fmla="*/ T112 w 1720"/>
                <a:gd name="T114" fmla="+- 0 1048 188"/>
                <a:gd name="T115" fmla="*/ 1048 h 1720"/>
                <a:gd name="T116" fmla="+- 0 5696 3988"/>
                <a:gd name="T117" fmla="*/ T116 w 1720"/>
                <a:gd name="T118" fmla="+- 0 901 188"/>
                <a:gd name="T119" fmla="*/ 901 h 1720"/>
                <a:gd name="T120" fmla="+- 0 5659 3988"/>
                <a:gd name="T121" fmla="*/ T120 w 1720"/>
                <a:gd name="T122" fmla="+- 0 763 188"/>
                <a:gd name="T123" fmla="*/ 763 h 1720"/>
                <a:gd name="T124" fmla="+- 0 5602 3988"/>
                <a:gd name="T125" fmla="*/ T124 w 1720"/>
                <a:gd name="T126" fmla="+- 0 634 188"/>
                <a:gd name="T127" fmla="*/ 634 h 1720"/>
                <a:gd name="T128" fmla="+- 0 5525 3988"/>
                <a:gd name="T129" fmla="*/ T128 w 1720"/>
                <a:gd name="T130" fmla="+- 0 518 188"/>
                <a:gd name="T131" fmla="*/ 518 h 1720"/>
                <a:gd name="T132" fmla="+- 0 5431 3988"/>
                <a:gd name="T133" fmla="*/ T132 w 1720"/>
                <a:gd name="T134" fmla="+- 0 416 188"/>
                <a:gd name="T135" fmla="*/ 416 h 1720"/>
                <a:gd name="T136" fmla="+- 0 5321 3988"/>
                <a:gd name="T137" fmla="*/ T136 w 1720"/>
                <a:gd name="T138" fmla="+- 0 330 188"/>
                <a:gd name="T139" fmla="*/ 330 h 1720"/>
                <a:gd name="T140" fmla="+- 0 5199 3988"/>
                <a:gd name="T141" fmla="*/ T140 w 1720"/>
                <a:gd name="T142" fmla="+- 0 263 188"/>
                <a:gd name="T143" fmla="*/ 263 h 1720"/>
                <a:gd name="T144" fmla="+- 0 5065 3988"/>
                <a:gd name="T145" fmla="*/ T144 w 1720"/>
                <a:gd name="T146" fmla="+- 0 216 188"/>
                <a:gd name="T147" fmla="*/ 216 h 1720"/>
                <a:gd name="T148" fmla="+- 0 4922 3988"/>
                <a:gd name="T149" fmla="*/ T148 w 1720"/>
                <a:gd name="T150" fmla="+- 0 191 188"/>
                <a:gd name="T151" fmla="*/ 191 h 1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720" h="1720">
                  <a:moveTo>
                    <a:pt x="860" y="0"/>
                  </a:moveTo>
                  <a:lnTo>
                    <a:pt x="786" y="3"/>
                  </a:lnTo>
                  <a:lnTo>
                    <a:pt x="714" y="12"/>
                  </a:lnTo>
                  <a:lnTo>
                    <a:pt x="643" y="28"/>
                  </a:lnTo>
                  <a:lnTo>
                    <a:pt x="575" y="48"/>
                  </a:lnTo>
                  <a:lnTo>
                    <a:pt x="509" y="75"/>
                  </a:lnTo>
                  <a:lnTo>
                    <a:pt x="447" y="106"/>
                  </a:lnTo>
                  <a:lnTo>
                    <a:pt x="387" y="142"/>
                  </a:lnTo>
                  <a:lnTo>
                    <a:pt x="330" y="183"/>
                  </a:lnTo>
                  <a:lnTo>
                    <a:pt x="277" y="228"/>
                  </a:lnTo>
                  <a:lnTo>
                    <a:pt x="228" y="277"/>
                  </a:lnTo>
                  <a:lnTo>
                    <a:pt x="183" y="330"/>
                  </a:lnTo>
                  <a:lnTo>
                    <a:pt x="142" y="387"/>
                  </a:lnTo>
                  <a:lnTo>
                    <a:pt x="106" y="446"/>
                  </a:lnTo>
                  <a:lnTo>
                    <a:pt x="75" y="509"/>
                  </a:lnTo>
                  <a:lnTo>
                    <a:pt x="49" y="575"/>
                  </a:lnTo>
                  <a:lnTo>
                    <a:pt x="28" y="643"/>
                  </a:lnTo>
                  <a:lnTo>
                    <a:pt x="12" y="713"/>
                  </a:lnTo>
                  <a:lnTo>
                    <a:pt x="3" y="786"/>
                  </a:lnTo>
                  <a:lnTo>
                    <a:pt x="0" y="860"/>
                  </a:lnTo>
                  <a:lnTo>
                    <a:pt x="3" y="934"/>
                  </a:lnTo>
                  <a:lnTo>
                    <a:pt x="12" y="1006"/>
                  </a:lnTo>
                  <a:lnTo>
                    <a:pt x="28" y="1077"/>
                  </a:lnTo>
                  <a:lnTo>
                    <a:pt x="49" y="1145"/>
                  </a:lnTo>
                  <a:lnTo>
                    <a:pt x="75" y="1210"/>
                  </a:lnTo>
                  <a:lnTo>
                    <a:pt x="106" y="1273"/>
                  </a:lnTo>
                  <a:lnTo>
                    <a:pt x="142" y="1333"/>
                  </a:lnTo>
                  <a:lnTo>
                    <a:pt x="183" y="1390"/>
                  </a:lnTo>
                  <a:lnTo>
                    <a:pt x="228" y="1443"/>
                  </a:lnTo>
                  <a:lnTo>
                    <a:pt x="277" y="1492"/>
                  </a:lnTo>
                  <a:lnTo>
                    <a:pt x="330" y="1537"/>
                  </a:lnTo>
                  <a:lnTo>
                    <a:pt x="387" y="1578"/>
                  </a:lnTo>
                  <a:lnTo>
                    <a:pt x="447" y="1614"/>
                  </a:lnTo>
                  <a:lnTo>
                    <a:pt x="509" y="1645"/>
                  </a:lnTo>
                  <a:lnTo>
                    <a:pt x="575" y="1671"/>
                  </a:lnTo>
                  <a:lnTo>
                    <a:pt x="643" y="1692"/>
                  </a:lnTo>
                  <a:lnTo>
                    <a:pt x="714" y="1707"/>
                  </a:lnTo>
                  <a:lnTo>
                    <a:pt x="786" y="1717"/>
                  </a:lnTo>
                  <a:lnTo>
                    <a:pt x="860" y="1720"/>
                  </a:lnTo>
                  <a:lnTo>
                    <a:pt x="934" y="1717"/>
                  </a:lnTo>
                  <a:lnTo>
                    <a:pt x="1006" y="1707"/>
                  </a:lnTo>
                  <a:lnTo>
                    <a:pt x="1077" y="1692"/>
                  </a:lnTo>
                  <a:lnTo>
                    <a:pt x="1145" y="1671"/>
                  </a:lnTo>
                  <a:lnTo>
                    <a:pt x="1211" y="1645"/>
                  </a:lnTo>
                  <a:lnTo>
                    <a:pt x="1273" y="1614"/>
                  </a:lnTo>
                  <a:lnTo>
                    <a:pt x="1333" y="1578"/>
                  </a:lnTo>
                  <a:lnTo>
                    <a:pt x="1390" y="1537"/>
                  </a:lnTo>
                  <a:lnTo>
                    <a:pt x="1443" y="1492"/>
                  </a:lnTo>
                  <a:lnTo>
                    <a:pt x="1492" y="1443"/>
                  </a:lnTo>
                  <a:lnTo>
                    <a:pt x="1537" y="1390"/>
                  </a:lnTo>
                  <a:lnTo>
                    <a:pt x="1578" y="1333"/>
                  </a:lnTo>
                  <a:lnTo>
                    <a:pt x="1614" y="1273"/>
                  </a:lnTo>
                  <a:lnTo>
                    <a:pt x="1645" y="1210"/>
                  </a:lnTo>
                  <a:lnTo>
                    <a:pt x="1671" y="1145"/>
                  </a:lnTo>
                  <a:lnTo>
                    <a:pt x="1692" y="1077"/>
                  </a:lnTo>
                  <a:lnTo>
                    <a:pt x="1708" y="1006"/>
                  </a:lnTo>
                  <a:lnTo>
                    <a:pt x="1717" y="934"/>
                  </a:lnTo>
                  <a:lnTo>
                    <a:pt x="1720" y="860"/>
                  </a:lnTo>
                  <a:lnTo>
                    <a:pt x="1717" y="786"/>
                  </a:lnTo>
                  <a:lnTo>
                    <a:pt x="1708" y="713"/>
                  </a:lnTo>
                  <a:lnTo>
                    <a:pt x="1692" y="643"/>
                  </a:lnTo>
                  <a:lnTo>
                    <a:pt x="1671" y="575"/>
                  </a:lnTo>
                  <a:lnTo>
                    <a:pt x="1645" y="509"/>
                  </a:lnTo>
                  <a:lnTo>
                    <a:pt x="1614" y="446"/>
                  </a:lnTo>
                  <a:lnTo>
                    <a:pt x="1578" y="387"/>
                  </a:lnTo>
                  <a:lnTo>
                    <a:pt x="1537" y="330"/>
                  </a:lnTo>
                  <a:lnTo>
                    <a:pt x="1492" y="277"/>
                  </a:lnTo>
                  <a:lnTo>
                    <a:pt x="1443" y="228"/>
                  </a:lnTo>
                  <a:lnTo>
                    <a:pt x="1390" y="183"/>
                  </a:lnTo>
                  <a:lnTo>
                    <a:pt x="1333" y="142"/>
                  </a:lnTo>
                  <a:lnTo>
                    <a:pt x="1273" y="106"/>
                  </a:lnTo>
                  <a:lnTo>
                    <a:pt x="1211" y="75"/>
                  </a:lnTo>
                  <a:lnTo>
                    <a:pt x="1145" y="48"/>
                  </a:lnTo>
                  <a:lnTo>
                    <a:pt x="1077" y="28"/>
                  </a:lnTo>
                  <a:lnTo>
                    <a:pt x="1006" y="12"/>
                  </a:lnTo>
                  <a:lnTo>
                    <a:pt x="934" y="3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3E2B738-7587-4929-9F33-5AC415031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" y="187"/>
              <a:ext cx="1760" cy="1707"/>
            </a:xfrm>
            <a:custGeom>
              <a:avLst/>
              <a:gdLst>
                <a:gd name="T0" fmla="+- 0 4922 3988"/>
                <a:gd name="T1" fmla="*/ T0 w 1720"/>
                <a:gd name="T2" fmla="+- 0 1905 188"/>
                <a:gd name="T3" fmla="*/ 1905 h 1720"/>
                <a:gd name="T4" fmla="+- 0 5065 3988"/>
                <a:gd name="T5" fmla="*/ T4 w 1720"/>
                <a:gd name="T6" fmla="+- 0 1880 188"/>
                <a:gd name="T7" fmla="*/ 1880 h 1720"/>
                <a:gd name="T8" fmla="+- 0 5199 3988"/>
                <a:gd name="T9" fmla="*/ T8 w 1720"/>
                <a:gd name="T10" fmla="+- 0 1833 188"/>
                <a:gd name="T11" fmla="*/ 1833 h 1720"/>
                <a:gd name="T12" fmla="+- 0 5321 3988"/>
                <a:gd name="T13" fmla="*/ T12 w 1720"/>
                <a:gd name="T14" fmla="+- 0 1766 188"/>
                <a:gd name="T15" fmla="*/ 1766 h 1720"/>
                <a:gd name="T16" fmla="+- 0 5431 3988"/>
                <a:gd name="T17" fmla="*/ T16 w 1720"/>
                <a:gd name="T18" fmla="+- 0 1680 188"/>
                <a:gd name="T19" fmla="*/ 1680 h 1720"/>
                <a:gd name="T20" fmla="+- 0 5525 3988"/>
                <a:gd name="T21" fmla="*/ T20 w 1720"/>
                <a:gd name="T22" fmla="+- 0 1578 188"/>
                <a:gd name="T23" fmla="*/ 1578 h 1720"/>
                <a:gd name="T24" fmla="+- 0 5602 3988"/>
                <a:gd name="T25" fmla="*/ T24 w 1720"/>
                <a:gd name="T26" fmla="+- 0 1461 188"/>
                <a:gd name="T27" fmla="*/ 1461 h 1720"/>
                <a:gd name="T28" fmla="+- 0 5659 3988"/>
                <a:gd name="T29" fmla="*/ T28 w 1720"/>
                <a:gd name="T30" fmla="+- 0 1333 188"/>
                <a:gd name="T31" fmla="*/ 1333 h 1720"/>
                <a:gd name="T32" fmla="+- 0 5696 3988"/>
                <a:gd name="T33" fmla="*/ T32 w 1720"/>
                <a:gd name="T34" fmla="+- 0 1194 188"/>
                <a:gd name="T35" fmla="*/ 1194 h 1720"/>
                <a:gd name="T36" fmla="+- 0 5708 3988"/>
                <a:gd name="T37" fmla="*/ T36 w 1720"/>
                <a:gd name="T38" fmla="+- 0 1048 188"/>
                <a:gd name="T39" fmla="*/ 1048 h 1720"/>
                <a:gd name="T40" fmla="+- 0 5696 3988"/>
                <a:gd name="T41" fmla="*/ T40 w 1720"/>
                <a:gd name="T42" fmla="+- 0 901 188"/>
                <a:gd name="T43" fmla="*/ 901 h 1720"/>
                <a:gd name="T44" fmla="+- 0 5659 3988"/>
                <a:gd name="T45" fmla="*/ T44 w 1720"/>
                <a:gd name="T46" fmla="+- 0 763 188"/>
                <a:gd name="T47" fmla="*/ 763 h 1720"/>
                <a:gd name="T48" fmla="+- 0 5602 3988"/>
                <a:gd name="T49" fmla="*/ T48 w 1720"/>
                <a:gd name="T50" fmla="+- 0 634 188"/>
                <a:gd name="T51" fmla="*/ 634 h 1720"/>
                <a:gd name="T52" fmla="+- 0 5525 3988"/>
                <a:gd name="T53" fmla="*/ T52 w 1720"/>
                <a:gd name="T54" fmla="+- 0 518 188"/>
                <a:gd name="T55" fmla="*/ 518 h 1720"/>
                <a:gd name="T56" fmla="+- 0 5431 3988"/>
                <a:gd name="T57" fmla="*/ T56 w 1720"/>
                <a:gd name="T58" fmla="+- 0 416 188"/>
                <a:gd name="T59" fmla="*/ 416 h 1720"/>
                <a:gd name="T60" fmla="+- 0 5321 3988"/>
                <a:gd name="T61" fmla="*/ T60 w 1720"/>
                <a:gd name="T62" fmla="+- 0 330 188"/>
                <a:gd name="T63" fmla="*/ 330 h 1720"/>
                <a:gd name="T64" fmla="+- 0 5199 3988"/>
                <a:gd name="T65" fmla="*/ T64 w 1720"/>
                <a:gd name="T66" fmla="+- 0 263 188"/>
                <a:gd name="T67" fmla="*/ 263 h 1720"/>
                <a:gd name="T68" fmla="+- 0 5065 3988"/>
                <a:gd name="T69" fmla="*/ T68 w 1720"/>
                <a:gd name="T70" fmla="+- 0 216 188"/>
                <a:gd name="T71" fmla="*/ 216 h 1720"/>
                <a:gd name="T72" fmla="+- 0 4922 3988"/>
                <a:gd name="T73" fmla="*/ T72 w 1720"/>
                <a:gd name="T74" fmla="+- 0 191 188"/>
                <a:gd name="T75" fmla="*/ 191 h 1720"/>
                <a:gd name="T76" fmla="+- 0 4774 3988"/>
                <a:gd name="T77" fmla="*/ T76 w 1720"/>
                <a:gd name="T78" fmla="+- 0 191 188"/>
                <a:gd name="T79" fmla="*/ 191 h 1720"/>
                <a:gd name="T80" fmla="+- 0 4631 3988"/>
                <a:gd name="T81" fmla="*/ T80 w 1720"/>
                <a:gd name="T82" fmla="+- 0 216 188"/>
                <a:gd name="T83" fmla="*/ 216 h 1720"/>
                <a:gd name="T84" fmla="+- 0 4497 3988"/>
                <a:gd name="T85" fmla="*/ T84 w 1720"/>
                <a:gd name="T86" fmla="+- 0 263 188"/>
                <a:gd name="T87" fmla="*/ 263 h 1720"/>
                <a:gd name="T88" fmla="+- 0 4375 3988"/>
                <a:gd name="T89" fmla="*/ T88 w 1720"/>
                <a:gd name="T90" fmla="+- 0 330 188"/>
                <a:gd name="T91" fmla="*/ 330 h 1720"/>
                <a:gd name="T92" fmla="+- 0 4265 3988"/>
                <a:gd name="T93" fmla="*/ T92 w 1720"/>
                <a:gd name="T94" fmla="+- 0 416 188"/>
                <a:gd name="T95" fmla="*/ 416 h 1720"/>
                <a:gd name="T96" fmla="+- 0 4171 3988"/>
                <a:gd name="T97" fmla="*/ T96 w 1720"/>
                <a:gd name="T98" fmla="+- 0 518 188"/>
                <a:gd name="T99" fmla="*/ 518 h 1720"/>
                <a:gd name="T100" fmla="+- 0 4094 3988"/>
                <a:gd name="T101" fmla="*/ T100 w 1720"/>
                <a:gd name="T102" fmla="+- 0 634 188"/>
                <a:gd name="T103" fmla="*/ 634 h 1720"/>
                <a:gd name="T104" fmla="+- 0 4037 3988"/>
                <a:gd name="T105" fmla="*/ T104 w 1720"/>
                <a:gd name="T106" fmla="+- 0 763 188"/>
                <a:gd name="T107" fmla="*/ 763 h 1720"/>
                <a:gd name="T108" fmla="+- 0 4000 3988"/>
                <a:gd name="T109" fmla="*/ T108 w 1720"/>
                <a:gd name="T110" fmla="+- 0 901 188"/>
                <a:gd name="T111" fmla="*/ 901 h 1720"/>
                <a:gd name="T112" fmla="+- 0 3988 3988"/>
                <a:gd name="T113" fmla="*/ T112 w 1720"/>
                <a:gd name="T114" fmla="+- 0 1048 188"/>
                <a:gd name="T115" fmla="*/ 1048 h 1720"/>
                <a:gd name="T116" fmla="+- 0 4000 3988"/>
                <a:gd name="T117" fmla="*/ T116 w 1720"/>
                <a:gd name="T118" fmla="+- 0 1194 188"/>
                <a:gd name="T119" fmla="*/ 1194 h 1720"/>
                <a:gd name="T120" fmla="+- 0 4037 3988"/>
                <a:gd name="T121" fmla="*/ T120 w 1720"/>
                <a:gd name="T122" fmla="+- 0 1333 188"/>
                <a:gd name="T123" fmla="*/ 1333 h 1720"/>
                <a:gd name="T124" fmla="+- 0 4094 3988"/>
                <a:gd name="T125" fmla="*/ T124 w 1720"/>
                <a:gd name="T126" fmla="+- 0 1461 188"/>
                <a:gd name="T127" fmla="*/ 1461 h 1720"/>
                <a:gd name="T128" fmla="+- 0 4171 3988"/>
                <a:gd name="T129" fmla="*/ T128 w 1720"/>
                <a:gd name="T130" fmla="+- 0 1578 188"/>
                <a:gd name="T131" fmla="*/ 1578 h 1720"/>
                <a:gd name="T132" fmla="+- 0 4265 3988"/>
                <a:gd name="T133" fmla="*/ T132 w 1720"/>
                <a:gd name="T134" fmla="+- 0 1680 188"/>
                <a:gd name="T135" fmla="*/ 1680 h 1720"/>
                <a:gd name="T136" fmla="+- 0 4375 3988"/>
                <a:gd name="T137" fmla="*/ T136 w 1720"/>
                <a:gd name="T138" fmla="+- 0 1766 188"/>
                <a:gd name="T139" fmla="*/ 1766 h 1720"/>
                <a:gd name="T140" fmla="+- 0 4497 3988"/>
                <a:gd name="T141" fmla="*/ T140 w 1720"/>
                <a:gd name="T142" fmla="+- 0 1833 188"/>
                <a:gd name="T143" fmla="*/ 1833 h 1720"/>
                <a:gd name="T144" fmla="+- 0 4631 3988"/>
                <a:gd name="T145" fmla="*/ T144 w 1720"/>
                <a:gd name="T146" fmla="+- 0 1880 188"/>
                <a:gd name="T147" fmla="*/ 1880 h 1720"/>
                <a:gd name="T148" fmla="+- 0 4774 3988"/>
                <a:gd name="T149" fmla="*/ T148 w 1720"/>
                <a:gd name="T150" fmla="+- 0 1905 188"/>
                <a:gd name="T151" fmla="*/ 1905 h 1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720" h="1720">
                  <a:moveTo>
                    <a:pt x="860" y="1720"/>
                  </a:moveTo>
                  <a:lnTo>
                    <a:pt x="934" y="1717"/>
                  </a:lnTo>
                  <a:lnTo>
                    <a:pt x="1006" y="1707"/>
                  </a:lnTo>
                  <a:lnTo>
                    <a:pt x="1077" y="1692"/>
                  </a:lnTo>
                  <a:lnTo>
                    <a:pt x="1145" y="1671"/>
                  </a:lnTo>
                  <a:lnTo>
                    <a:pt x="1211" y="1645"/>
                  </a:lnTo>
                  <a:lnTo>
                    <a:pt x="1273" y="1614"/>
                  </a:lnTo>
                  <a:lnTo>
                    <a:pt x="1333" y="1578"/>
                  </a:lnTo>
                  <a:lnTo>
                    <a:pt x="1390" y="1537"/>
                  </a:lnTo>
                  <a:lnTo>
                    <a:pt x="1443" y="1492"/>
                  </a:lnTo>
                  <a:lnTo>
                    <a:pt x="1492" y="1443"/>
                  </a:lnTo>
                  <a:lnTo>
                    <a:pt x="1537" y="1390"/>
                  </a:lnTo>
                  <a:lnTo>
                    <a:pt x="1578" y="1333"/>
                  </a:lnTo>
                  <a:lnTo>
                    <a:pt x="1614" y="1273"/>
                  </a:lnTo>
                  <a:lnTo>
                    <a:pt x="1645" y="1210"/>
                  </a:lnTo>
                  <a:lnTo>
                    <a:pt x="1671" y="1145"/>
                  </a:lnTo>
                  <a:lnTo>
                    <a:pt x="1692" y="1077"/>
                  </a:lnTo>
                  <a:lnTo>
                    <a:pt x="1708" y="1006"/>
                  </a:lnTo>
                  <a:lnTo>
                    <a:pt x="1717" y="934"/>
                  </a:lnTo>
                  <a:lnTo>
                    <a:pt x="1720" y="860"/>
                  </a:lnTo>
                  <a:lnTo>
                    <a:pt x="1717" y="786"/>
                  </a:lnTo>
                  <a:lnTo>
                    <a:pt x="1708" y="713"/>
                  </a:lnTo>
                  <a:lnTo>
                    <a:pt x="1692" y="643"/>
                  </a:lnTo>
                  <a:lnTo>
                    <a:pt x="1671" y="575"/>
                  </a:lnTo>
                  <a:lnTo>
                    <a:pt x="1645" y="509"/>
                  </a:lnTo>
                  <a:lnTo>
                    <a:pt x="1614" y="446"/>
                  </a:lnTo>
                  <a:lnTo>
                    <a:pt x="1578" y="387"/>
                  </a:lnTo>
                  <a:lnTo>
                    <a:pt x="1537" y="330"/>
                  </a:lnTo>
                  <a:lnTo>
                    <a:pt x="1492" y="277"/>
                  </a:lnTo>
                  <a:lnTo>
                    <a:pt x="1443" y="228"/>
                  </a:lnTo>
                  <a:lnTo>
                    <a:pt x="1390" y="183"/>
                  </a:lnTo>
                  <a:lnTo>
                    <a:pt x="1333" y="142"/>
                  </a:lnTo>
                  <a:lnTo>
                    <a:pt x="1273" y="106"/>
                  </a:lnTo>
                  <a:lnTo>
                    <a:pt x="1211" y="75"/>
                  </a:lnTo>
                  <a:lnTo>
                    <a:pt x="1145" y="48"/>
                  </a:lnTo>
                  <a:lnTo>
                    <a:pt x="1077" y="28"/>
                  </a:lnTo>
                  <a:lnTo>
                    <a:pt x="1006" y="12"/>
                  </a:lnTo>
                  <a:lnTo>
                    <a:pt x="934" y="3"/>
                  </a:lnTo>
                  <a:lnTo>
                    <a:pt x="860" y="0"/>
                  </a:lnTo>
                  <a:lnTo>
                    <a:pt x="786" y="3"/>
                  </a:lnTo>
                  <a:lnTo>
                    <a:pt x="714" y="12"/>
                  </a:lnTo>
                  <a:lnTo>
                    <a:pt x="643" y="28"/>
                  </a:lnTo>
                  <a:lnTo>
                    <a:pt x="575" y="48"/>
                  </a:lnTo>
                  <a:lnTo>
                    <a:pt x="509" y="75"/>
                  </a:lnTo>
                  <a:lnTo>
                    <a:pt x="447" y="106"/>
                  </a:lnTo>
                  <a:lnTo>
                    <a:pt x="387" y="142"/>
                  </a:lnTo>
                  <a:lnTo>
                    <a:pt x="330" y="183"/>
                  </a:lnTo>
                  <a:lnTo>
                    <a:pt x="277" y="228"/>
                  </a:lnTo>
                  <a:lnTo>
                    <a:pt x="228" y="277"/>
                  </a:lnTo>
                  <a:lnTo>
                    <a:pt x="183" y="330"/>
                  </a:lnTo>
                  <a:lnTo>
                    <a:pt x="142" y="387"/>
                  </a:lnTo>
                  <a:lnTo>
                    <a:pt x="106" y="446"/>
                  </a:lnTo>
                  <a:lnTo>
                    <a:pt x="75" y="509"/>
                  </a:lnTo>
                  <a:lnTo>
                    <a:pt x="49" y="575"/>
                  </a:lnTo>
                  <a:lnTo>
                    <a:pt x="28" y="643"/>
                  </a:lnTo>
                  <a:lnTo>
                    <a:pt x="12" y="713"/>
                  </a:lnTo>
                  <a:lnTo>
                    <a:pt x="3" y="786"/>
                  </a:lnTo>
                  <a:lnTo>
                    <a:pt x="0" y="860"/>
                  </a:lnTo>
                  <a:lnTo>
                    <a:pt x="3" y="934"/>
                  </a:lnTo>
                  <a:lnTo>
                    <a:pt x="12" y="1006"/>
                  </a:lnTo>
                  <a:lnTo>
                    <a:pt x="28" y="1077"/>
                  </a:lnTo>
                  <a:lnTo>
                    <a:pt x="49" y="1145"/>
                  </a:lnTo>
                  <a:lnTo>
                    <a:pt x="75" y="1210"/>
                  </a:lnTo>
                  <a:lnTo>
                    <a:pt x="106" y="1273"/>
                  </a:lnTo>
                  <a:lnTo>
                    <a:pt x="142" y="1333"/>
                  </a:lnTo>
                  <a:lnTo>
                    <a:pt x="183" y="1390"/>
                  </a:lnTo>
                  <a:lnTo>
                    <a:pt x="228" y="1443"/>
                  </a:lnTo>
                  <a:lnTo>
                    <a:pt x="277" y="1492"/>
                  </a:lnTo>
                  <a:lnTo>
                    <a:pt x="330" y="1537"/>
                  </a:lnTo>
                  <a:lnTo>
                    <a:pt x="387" y="1578"/>
                  </a:lnTo>
                  <a:lnTo>
                    <a:pt x="447" y="1614"/>
                  </a:lnTo>
                  <a:lnTo>
                    <a:pt x="509" y="1645"/>
                  </a:lnTo>
                  <a:lnTo>
                    <a:pt x="575" y="1671"/>
                  </a:lnTo>
                  <a:lnTo>
                    <a:pt x="643" y="1692"/>
                  </a:lnTo>
                  <a:lnTo>
                    <a:pt x="714" y="1707"/>
                  </a:lnTo>
                  <a:lnTo>
                    <a:pt x="786" y="1717"/>
                  </a:lnTo>
                  <a:lnTo>
                    <a:pt x="860" y="1720"/>
                  </a:lnTo>
                  <a:close/>
                </a:path>
              </a:pathLst>
            </a:custGeom>
            <a:noFill/>
            <a:ln w="50800">
              <a:solidFill>
                <a:srgbClr val="A3B8D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1507846" rtl="0"/>
              <a:endParaRPr lang="en-US" sz="2968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C2D40D9-B858-4799-BD62-0D01F56CE6D6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" y="519"/>
              <a:ext cx="113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4">
              <a:extLst>
                <a:ext uri="{FF2B5EF4-FFF2-40B4-BE49-F238E27FC236}">
                  <a16:creationId xmlns:a16="http://schemas.microsoft.com/office/drawing/2014/main" id="{137EA580-6420-47B2-8488-BE66274DF8C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" y="147"/>
              <a:ext cx="3278" cy="1800"/>
            </a:xfrm>
            <a:prstGeom prst="rect">
              <a:avLst/>
            </a:prstGeom>
            <a:solidFill>
              <a:srgbClr val="7B9D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 defTabSz="1507846" rtl="0">
                <a:spcBef>
                  <a:spcPts val="16"/>
                </a:spcBef>
              </a:pPr>
              <a:endParaRPr lang="en-US" sz="1814" kern="12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15F15B-6FA4-4E48-81F4-BF0361C94AE1}"/>
              </a:ext>
            </a:extLst>
          </p:cNvPr>
          <p:cNvSpPr txBox="1"/>
          <p:nvPr/>
        </p:nvSpPr>
        <p:spPr>
          <a:xfrm>
            <a:off x="394892" y="3894049"/>
            <a:ext cx="6413518" cy="252857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 defTabSz="1507846" rtl="0"/>
            <a:r>
              <a:rPr lang="en-US" sz="5277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Service Pillars and Results Statements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8DDFCD-3B7B-4E3A-8586-7A79C775D547}"/>
              </a:ext>
            </a:extLst>
          </p:cNvPr>
          <p:cNvSpPr txBox="1">
            <a:spLocks/>
          </p:cNvSpPr>
          <p:nvPr/>
        </p:nvSpPr>
        <p:spPr>
          <a:xfrm>
            <a:off x="7315825" y="3005906"/>
            <a:ext cx="10052050" cy="2122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507846" rtl="0"/>
            <a:r>
              <a:rPr lang="en-US" sz="3298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Economic Mobility</a:t>
            </a:r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All households in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Tidewater Gardens,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 and after redevelopment,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economically independent.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A8A64B-1A57-4CB2-8989-ABD18B5FA6F2}"/>
              </a:ext>
            </a:extLst>
          </p:cNvPr>
          <p:cNvSpPr txBox="1"/>
          <p:nvPr/>
        </p:nvSpPr>
        <p:spPr>
          <a:xfrm>
            <a:off x="7293470" y="5654925"/>
            <a:ext cx="10052050" cy="2122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507846" rtl="0"/>
            <a:r>
              <a:rPr lang="en-US" sz="3298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Health:  </a:t>
            </a:r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children and adults living in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Tidewater Gardens, before and after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redevelopment, are mentally and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physically healthy.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C74583-88D8-46C9-96BA-6758E990504B}"/>
              </a:ext>
            </a:extLst>
          </p:cNvPr>
          <p:cNvSpPr txBox="1">
            <a:spLocks/>
          </p:cNvSpPr>
          <p:nvPr/>
        </p:nvSpPr>
        <p:spPr>
          <a:xfrm>
            <a:off x="7318674" y="137881"/>
            <a:ext cx="8426147" cy="2629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507846" rtl="0"/>
            <a:r>
              <a:rPr lang="en-US" sz="3298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</a:t>
            </a:r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All children and youth in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Tidewater Gardens are ready for school,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thrive in and out of school, graduate from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school, and are prepared for college,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career and life.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003B391-C5F8-4D98-940D-89BFF63EF683}"/>
              </a:ext>
            </a:extLst>
          </p:cNvPr>
          <p:cNvGrpSpPr>
            <a:grpSpLocks/>
          </p:cNvGrpSpPr>
          <p:nvPr/>
        </p:nvGrpSpPr>
        <p:grpSpPr bwMode="auto">
          <a:xfrm>
            <a:off x="7188610" y="8395370"/>
            <a:ext cx="12762372" cy="2361003"/>
            <a:chOff x="480" y="363"/>
            <a:chExt cx="5275" cy="1800"/>
          </a:xfrm>
        </p:grpSpPr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39777B53-2A99-46D8-A4D8-044DF09BF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363"/>
              <a:ext cx="5268" cy="1800"/>
            </a:xfrm>
            <a:custGeom>
              <a:avLst/>
              <a:gdLst>
                <a:gd name="T0" fmla="+- 0 5748 480"/>
                <a:gd name="T1" fmla="*/ T0 w 5268"/>
                <a:gd name="T2" fmla="+- 0 1264 364"/>
                <a:gd name="T3" fmla="*/ 1264 h 1800"/>
                <a:gd name="T4" fmla="+- 0 5745 480"/>
                <a:gd name="T5" fmla="*/ T4 w 5268"/>
                <a:gd name="T6" fmla="+- 0 1190 364"/>
                <a:gd name="T7" fmla="*/ 1190 h 1800"/>
                <a:gd name="T8" fmla="+- 0 5736 480"/>
                <a:gd name="T9" fmla="*/ T8 w 5268"/>
                <a:gd name="T10" fmla="+- 0 1118 364"/>
                <a:gd name="T11" fmla="*/ 1118 h 1800"/>
                <a:gd name="T12" fmla="+- 0 5722 480"/>
                <a:gd name="T13" fmla="*/ T12 w 5268"/>
                <a:gd name="T14" fmla="+- 0 1048 364"/>
                <a:gd name="T15" fmla="*/ 1048 h 1800"/>
                <a:gd name="T16" fmla="+- 0 5702 480"/>
                <a:gd name="T17" fmla="*/ T16 w 5268"/>
                <a:gd name="T18" fmla="+- 0 979 364"/>
                <a:gd name="T19" fmla="*/ 979 h 1800"/>
                <a:gd name="T20" fmla="+- 0 5677 480"/>
                <a:gd name="T21" fmla="*/ T20 w 5268"/>
                <a:gd name="T22" fmla="+- 0 914 364"/>
                <a:gd name="T23" fmla="*/ 914 h 1800"/>
                <a:gd name="T24" fmla="+- 0 5648 480"/>
                <a:gd name="T25" fmla="*/ T24 w 5268"/>
                <a:gd name="T26" fmla="+- 0 850 364"/>
                <a:gd name="T27" fmla="*/ 850 h 1800"/>
                <a:gd name="T28" fmla="+- 0 5613 480"/>
                <a:gd name="T29" fmla="*/ T28 w 5268"/>
                <a:gd name="T30" fmla="+- 0 790 364"/>
                <a:gd name="T31" fmla="*/ 790 h 1800"/>
                <a:gd name="T32" fmla="+- 0 5574 480"/>
                <a:gd name="T33" fmla="*/ T32 w 5268"/>
                <a:gd name="T34" fmla="+- 0 732 364"/>
                <a:gd name="T35" fmla="*/ 732 h 1800"/>
                <a:gd name="T36" fmla="+- 0 5531 480"/>
                <a:gd name="T37" fmla="*/ T36 w 5268"/>
                <a:gd name="T38" fmla="+- 0 678 364"/>
                <a:gd name="T39" fmla="*/ 678 h 1800"/>
                <a:gd name="T40" fmla="+- 0 5484 480"/>
                <a:gd name="T41" fmla="*/ T40 w 5268"/>
                <a:gd name="T42" fmla="+- 0 627 364"/>
                <a:gd name="T43" fmla="*/ 627 h 1800"/>
                <a:gd name="T44" fmla="+- 0 5434 480"/>
                <a:gd name="T45" fmla="*/ T44 w 5268"/>
                <a:gd name="T46" fmla="+- 0 581 364"/>
                <a:gd name="T47" fmla="*/ 581 h 1800"/>
                <a:gd name="T48" fmla="+- 0 5380 480"/>
                <a:gd name="T49" fmla="*/ T48 w 5268"/>
                <a:gd name="T50" fmla="+- 0 538 364"/>
                <a:gd name="T51" fmla="*/ 538 h 1800"/>
                <a:gd name="T52" fmla="+- 0 5322 480"/>
                <a:gd name="T53" fmla="*/ T52 w 5268"/>
                <a:gd name="T54" fmla="+- 0 499 364"/>
                <a:gd name="T55" fmla="*/ 499 h 1800"/>
                <a:gd name="T56" fmla="+- 0 5262 480"/>
                <a:gd name="T57" fmla="*/ T56 w 5268"/>
                <a:gd name="T58" fmla="+- 0 464 364"/>
                <a:gd name="T59" fmla="*/ 464 h 1800"/>
                <a:gd name="T60" fmla="+- 0 5198 480"/>
                <a:gd name="T61" fmla="*/ T60 w 5268"/>
                <a:gd name="T62" fmla="+- 0 435 364"/>
                <a:gd name="T63" fmla="*/ 435 h 1800"/>
                <a:gd name="T64" fmla="+- 0 5132 480"/>
                <a:gd name="T65" fmla="*/ T64 w 5268"/>
                <a:gd name="T66" fmla="+- 0 410 364"/>
                <a:gd name="T67" fmla="*/ 410 h 1800"/>
                <a:gd name="T68" fmla="+- 0 5064 480"/>
                <a:gd name="T69" fmla="*/ T68 w 5268"/>
                <a:gd name="T70" fmla="+- 0 390 364"/>
                <a:gd name="T71" fmla="*/ 390 h 1800"/>
                <a:gd name="T72" fmla="+- 0 4994 480"/>
                <a:gd name="T73" fmla="*/ T72 w 5268"/>
                <a:gd name="T74" fmla="+- 0 376 364"/>
                <a:gd name="T75" fmla="*/ 376 h 1800"/>
                <a:gd name="T76" fmla="+- 0 4922 480"/>
                <a:gd name="T77" fmla="*/ T76 w 5268"/>
                <a:gd name="T78" fmla="+- 0 367 364"/>
                <a:gd name="T79" fmla="*/ 367 h 1800"/>
                <a:gd name="T80" fmla="+- 0 4848 480"/>
                <a:gd name="T81" fmla="*/ T80 w 5268"/>
                <a:gd name="T82" fmla="+- 0 364 364"/>
                <a:gd name="T83" fmla="*/ 364 h 1800"/>
                <a:gd name="T84" fmla="+- 0 480 480"/>
                <a:gd name="T85" fmla="*/ T84 w 5268"/>
                <a:gd name="T86" fmla="+- 0 364 364"/>
                <a:gd name="T87" fmla="*/ 364 h 1800"/>
                <a:gd name="T88" fmla="+- 0 480 480"/>
                <a:gd name="T89" fmla="*/ T88 w 5268"/>
                <a:gd name="T90" fmla="+- 0 2164 364"/>
                <a:gd name="T91" fmla="*/ 2164 h 1800"/>
                <a:gd name="T92" fmla="+- 0 4848 480"/>
                <a:gd name="T93" fmla="*/ T92 w 5268"/>
                <a:gd name="T94" fmla="+- 0 2164 364"/>
                <a:gd name="T95" fmla="*/ 2164 h 1800"/>
                <a:gd name="T96" fmla="+- 0 4922 480"/>
                <a:gd name="T97" fmla="*/ T96 w 5268"/>
                <a:gd name="T98" fmla="+- 0 2161 364"/>
                <a:gd name="T99" fmla="*/ 2161 h 1800"/>
                <a:gd name="T100" fmla="+- 0 4994 480"/>
                <a:gd name="T101" fmla="*/ T100 w 5268"/>
                <a:gd name="T102" fmla="+- 0 2152 364"/>
                <a:gd name="T103" fmla="*/ 2152 h 1800"/>
                <a:gd name="T104" fmla="+- 0 5064 480"/>
                <a:gd name="T105" fmla="*/ T104 w 5268"/>
                <a:gd name="T106" fmla="+- 0 2138 364"/>
                <a:gd name="T107" fmla="*/ 2138 h 1800"/>
                <a:gd name="T108" fmla="+- 0 5132 480"/>
                <a:gd name="T109" fmla="*/ T108 w 5268"/>
                <a:gd name="T110" fmla="+- 0 2118 364"/>
                <a:gd name="T111" fmla="*/ 2118 h 1800"/>
                <a:gd name="T112" fmla="+- 0 5198 480"/>
                <a:gd name="T113" fmla="*/ T112 w 5268"/>
                <a:gd name="T114" fmla="+- 0 2093 364"/>
                <a:gd name="T115" fmla="*/ 2093 h 1800"/>
                <a:gd name="T116" fmla="+- 0 5262 480"/>
                <a:gd name="T117" fmla="*/ T116 w 5268"/>
                <a:gd name="T118" fmla="+- 0 2063 364"/>
                <a:gd name="T119" fmla="*/ 2063 h 1800"/>
                <a:gd name="T120" fmla="+- 0 5322 480"/>
                <a:gd name="T121" fmla="*/ T120 w 5268"/>
                <a:gd name="T122" fmla="+- 0 2029 364"/>
                <a:gd name="T123" fmla="*/ 2029 h 1800"/>
                <a:gd name="T124" fmla="+- 0 5380 480"/>
                <a:gd name="T125" fmla="*/ T124 w 5268"/>
                <a:gd name="T126" fmla="+- 0 1990 364"/>
                <a:gd name="T127" fmla="*/ 1990 h 1800"/>
                <a:gd name="T128" fmla="+- 0 5434 480"/>
                <a:gd name="T129" fmla="*/ T128 w 5268"/>
                <a:gd name="T130" fmla="+- 0 1947 364"/>
                <a:gd name="T131" fmla="*/ 1947 h 1800"/>
                <a:gd name="T132" fmla="+- 0 5484 480"/>
                <a:gd name="T133" fmla="*/ T132 w 5268"/>
                <a:gd name="T134" fmla="+- 0 1900 364"/>
                <a:gd name="T135" fmla="*/ 1900 h 1800"/>
                <a:gd name="T136" fmla="+- 0 5531 480"/>
                <a:gd name="T137" fmla="*/ T136 w 5268"/>
                <a:gd name="T138" fmla="+- 0 1850 364"/>
                <a:gd name="T139" fmla="*/ 1850 h 1800"/>
                <a:gd name="T140" fmla="+- 0 5574 480"/>
                <a:gd name="T141" fmla="*/ T140 w 5268"/>
                <a:gd name="T142" fmla="+- 0 1795 364"/>
                <a:gd name="T143" fmla="*/ 1795 h 1800"/>
                <a:gd name="T144" fmla="+- 0 5613 480"/>
                <a:gd name="T145" fmla="*/ T144 w 5268"/>
                <a:gd name="T146" fmla="+- 0 1738 364"/>
                <a:gd name="T147" fmla="*/ 1738 h 1800"/>
                <a:gd name="T148" fmla="+- 0 5648 480"/>
                <a:gd name="T149" fmla="*/ T148 w 5268"/>
                <a:gd name="T150" fmla="+- 0 1677 364"/>
                <a:gd name="T151" fmla="*/ 1677 h 1800"/>
                <a:gd name="T152" fmla="+- 0 5677 480"/>
                <a:gd name="T153" fmla="*/ T152 w 5268"/>
                <a:gd name="T154" fmla="+- 0 1614 364"/>
                <a:gd name="T155" fmla="*/ 1614 h 1800"/>
                <a:gd name="T156" fmla="+- 0 5702 480"/>
                <a:gd name="T157" fmla="*/ T156 w 5268"/>
                <a:gd name="T158" fmla="+- 0 1548 364"/>
                <a:gd name="T159" fmla="*/ 1548 h 1800"/>
                <a:gd name="T160" fmla="+- 0 5722 480"/>
                <a:gd name="T161" fmla="*/ T160 w 5268"/>
                <a:gd name="T162" fmla="+- 0 1480 364"/>
                <a:gd name="T163" fmla="*/ 1480 h 1800"/>
                <a:gd name="T164" fmla="+- 0 5736 480"/>
                <a:gd name="T165" fmla="*/ T164 w 5268"/>
                <a:gd name="T166" fmla="+- 0 1410 364"/>
                <a:gd name="T167" fmla="*/ 1410 h 1800"/>
                <a:gd name="T168" fmla="+- 0 5745 480"/>
                <a:gd name="T169" fmla="*/ T168 w 5268"/>
                <a:gd name="T170" fmla="+- 0 1338 364"/>
                <a:gd name="T171" fmla="*/ 1338 h 1800"/>
                <a:gd name="T172" fmla="+- 0 5748 480"/>
                <a:gd name="T173" fmla="*/ T172 w 5268"/>
                <a:gd name="T174" fmla="+- 0 1264 364"/>
                <a:gd name="T175" fmla="*/ 1264 h 1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5268" h="1800">
                  <a:moveTo>
                    <a:pt x="5268" y="900"/>
                  </a:moveTo>
                  <a:lnTo>
                    <a:pt x="5265" y="826"/>
                  </a:lnTo>
                  <a:lnTo>
                    <a:pt x="5256" y="754"/>
                  </a:lnTo>
                  <a:lnTo>
                    <a:pt x="5242" y="684"/>
                  </a:lnTo>
                  <a:lnTo>
                    <a:pt x="5222" y="615"/>
                  </a:lnTo>
                  <a:lnTo>
                    <a:pt x="5197" y="550"/>
                  </a:lnTo>
                  <a:lnTo>
                    <a:pt x="5168" y="486"/>
                  </a:lnTo>
                  <a:lnTo>
                    <a:pt x="5133" y="426"/>
                  </a:lnTo>
                  <a:lnTo>
                    <a:pt x="5094" y="368"/>
                  </a:lnTo>
                  <a:lnTo>
                    <a:pt x="5051" y="314"/>
                  </a:lnTo>
                  <a:lnTo>
                    <a:pt x="5004" y="263"/>
                  </a:lnTo>
                  <a:lnTo>
                    <a:pt x="4954" y="217"/>
                  </a:lnTo>
                  <a:lnTo>
                    <a:pt x="4900" y="174"/>
                  </a:lnTo>
                  <a:lnTo>
                    <a:pt x="4842" y="135"/>
                  </a:lnTo>
                  <a:lnTo>
                    <a:pt x="4782" y="100"/>
                  </a:lnTo>
                  <a:lnTo>
                    <a:pt x="4718" y="71"/>
                  </a:lnTo>
                  <a:lnTo>
                    <a:pt x="4652" y="46"/>
                  </a:lnTo>
                  <a:lnTo>
                    <a:pt x="4584" y="26"/>
                  </a:lnTo>
                  <a:lnTo>
                    <a:pt x="4514" y="12"/>
                  </a:lnTo>
                  <a:lnTo>
                    <a:pt x="4442" y="3"/>
                  </a:lnTo>
                  <a:lnTo>
                    <a:pt x="4368" y="0"/>
                  </a:lnTo>
                  <a:lnTo>
                    <a:pt x="0" y="0"/>
                  </a:lnTo>
                  <a:lnTo>
                    <a:pt x="0" y="1800"/>
                  </a:lnTo>
                  <a:lnTo>
                    <a:pt x="4368" y="1800"/>
                  </a:lnTo>
                  <a:lnTo>
                    <a:pt x="4442" y="1797"/>
                  </a:lnTo>
                  <a:lnTo>
                    <a:pt x="4514" y="1788"/>
                  </a:lnTo>
                  <a:lnTo>
                    <a:pt x="4584" y="1774"/>
                  </a:lnTo>
                  <a:lnTo>
                    <a:pt x="4652" y="1754"/>
                  </a:lnTo>
                  <a:lnTo>
                    <a:pt x="4718" y="1729"/>
                  </a:lnTo>
                  <a:lnTo>
                    <a:pt x="4782" y="1699"/>
                  </a:lnTo>
                  <a:lnTo>
                    <a:pt x="4842" y="1665"/>
                  </a:lnTo>
                  <a:lnTo>
                    <a:pt x="4900" y="1626"/>
                  </a:lnTo>
                  <a:lnTo>
                    <a:pt x="4954" y="1583"/>
                  </a:lnTo>
                  <a:lnTo>
                    <a:pt x="5004" y="1536"/>
                  </a:lnTo>
                  <a:lnTo>
                    <a:pt x="5051" y="1486"/>
                  </a:lnTo>
                  <a:lnTo>
                    <a:pt x="5094" y="1431"/>
                  </a:lnTo>
                  <a:lnTo>
                    <a:pt x="5133" y="1374"/>
                  </a:lnTo>
                  <a:lnTo>
                    <a:pt x="5168" y="1313"/>
                  </a:lnTo>
                  <a:lnTo>
                    <a:pt x="5197" y="1250"/>
                  </a:lnTo>
                  <a:lnTo>
                    <a:pt x="5222" y="1184"/>
                  </a:lnTo>
                  <a:lnTo>
                    <a:pt x="5242" y="1116"/>
                  </a:lnTo>
                  <a:lnTo>
                    <a:pt x="5256" y="1046"/>
                  </a:lnTo>
                  <a:lnTo>
                    <a:pt x="5265" y="974"/>
                  </a:lnTo>
                  <a:lnTo>
                    <a:pt x="5268" y="900"/>
                  </a:lnTo>
                  <a:close/>
                </a:path>
              </a:pathLst>
            </a:custGeom>
            <a:solidFill>
              <a:srgbClr val="52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753923" rtl="0">
                <a:defRPr/>
              </a:pPr>
              <a:endParaRPr lang="en-US" sz="2968" kern="1200">
                <a:solidFill>
                  <a:prstClr val="black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03B4CB4-3864-4E80-AFC4-CF6E5A74F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" y="376"/>
              <a:ext cx="1887" cy="1787"/>
            </a:xfrm>
            <a:prstGeom prst="rect">
              <a:avLst/>
            </a:prstGeom>
            <a:solidFill>
              <a:srgbClr val="231F20">
                <a:alpha val="2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753923" rtl="0">
                <a:defRPr/>
              </a:pPr>
              <a:endParaRPr lang="en-US" sz="2968" kern="1200">
                <a:solidFill>
                  <a:prstClr val="black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0BD9281-DDDA-47D3-87B6-CEB543354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" y="403"/>
              <a:ext cx="1720" cy="1720"/>
            </a:xfrm>
            <a:custGeom>
              <a:avLst/>
              <a:gdLst>
                <a:gd name="T0" fmla="+- 0 4774 3988"/>
                <a:gd name="T1" fmla="*/ T0 w 1720"/>
                <a:gd name="T2" fmla="+- 0 407 404"/>
                <a:gd name="T3" fmla="*/ 407 h 1720"/>
                <a:gd name="T4" fmla="+- 0 4631 3988"/>
                <a:gd name="T5" fmla="*/ T4 w 1720"/>
                <a:gd name="T6" fmla="+- 0 432 404"/>
                <a:gd name="T7" fmla="*/ 432 h 1720"/>
                <a:gd name="T8" fmla="+- 0 4497 3988"/>
                <a:gd name="T9" fmla="*/ T8 w 1720"/>
                <a:gd name="T10" fmla="+- 0 479 404"/>
                <a:gd name="T11" fmla="*/ 479 h 1720"/>
                <a:gd name="T12" fmla="+- 0 4375 3988"/>
                <a:gd name="T13" fmla="*/ T12 w 1720"/>
                <a:gd name="T14" fmla="+- 0 546 404"/>
                <a:gd name="T15" fmla="*/ 546 h 1720"/>
                <a:gd name="T16" fmla="+- 0 4265 3988"/>
                <a:gd name="T17" fmla="*/ T16 w 1720"/>
                <a:gd name="T18" fmla="+- 0 632 404"/>
                <a:gd name="T19" fmla="*/ 632 h 1720"/>
                <a:gd name="T20" fmla="+- 0 4171 3988"/>
                <a:gd name="T21" fmla="*/ T20 w 1720"/>
                <a:gd name="T22" fmla="+- 0 734 404"/>
                <a:gd name="T23" fmla="*/ 734 h 1720"/>
                <a:gd name="T24" fmla="+- 0 4094 3988"/>
                <a:gd name="T25" fmla="*/ T24 w 1720"/>
                <a:gd name="T26" fmla="+- 0 850 404"/>
                <a:gd name="T27" fmla="*/ 850 h 1720"/>
                <a:gd name="T28" fmla="+- 0 4037 3988"/>
                <a:gd name="T29" fmla="*/ T28 w 1720"/>
                <a:gd name="T30" fmla="+- 0 979 404"/>
                <a:gd name="T31" fmla="*/ 979 h 1720"/>
                <a:gd name="T32" fmla="+- 0 4000 3988"/>
                <a:gd name="T33" fmla="*/ T32 w 1720"/>
                <a:gd name="T34" fmla="+- 0 1117 404"/>
                <a:gd name="T35" fmla="*/ 1117 h 1720"/>
                <a:gd name="T36" fmla="+- 0 3988 3988"/>
                <a:gd name="T37" fmla="*/ T36 w 1720"/>
                <a:gd name="T38" fmla="+- 0 1264 404"/>
                <a:gd name="T39" fmla="*/ 1264 h 1720"/>
                <a:gd name="T40" fmla="+- 0 4000 3988"/>
                <a:gd name="T41" fmla="*/ T40 w 1720"/>
                <a:gd name="T42" fmla="+- 0 1410 404"/>
                <a:gd name="T43" fmla="*/ 1410 h 1720"/>
                <a:gd name="T44" fmla="+- 0 4037 3988"/>
                <a:gd name="T45" fmla="*/ T44 w 1720"/>
                <a:gd name="T46" fmla="+- 0 1549 404"/>
                <a:gd name="T47" fmla="*/ 1549 h 1720"/>
                <a:gd name="T48" fmla="+- 0 4094 3988"/>
                <a:gd name="T49" fmla="*/ T48 w 1720"/>
                <a:gd name="T50" fmla="+- 0 1677 404"/>
                <a:gd name="T51" fmla="*/ 1677 h 1720"/>
                <a:gd name="T52" fmla="+- 0 4171 3988"/>
                <a:gd name="T53" fmla="*/ T52 w 1720"/>
                <a:gd name="T54" fmla="+- 0 1794 404"/>
                <a:gd name="T55" fmla="*/ 1794 h 1720"/>
                <a:gd name="T56" fmla="+- 0 4265 3988"/>
                <a:gd name="T57" fmla="*/ T56 w 1720"/>
                <a:gd name="T58" fmla="+- 0 1896 404"/>
                <a:gd name="T59" fmla="*/ 1896 h 1720"/>
                <a:gd name="T60" fmla="+- 0 4375 3988"/>
                <a:gd name="T61" fmla="*/ T60 w 1720"/>
                <a:gd name="T62" fmla="+- 0 1982 404"/>
                <a:gd name="T63" fmla="*/ 1982 h 1720"/>
                <a:gd name="T64" fmla="+- 0 4497 3988"/>
                <a:gd name="T65" fmla="*/ T64 w 1720"/>
                <a:gd name="T66" fmla="+- 0 2049 404"/>
                <a:gd name="T67" fmla="*/ 2049 h 1720"/>
                <a:gd name="T68" fmla="+- 0 4631 3988"/>
                <a:gd name="T69" fmla="*/ T68 w 1720"/>
                <a:gd name="T70" fmla="+- 0 2096 404"/>
                <a:gd name="T71" fmla="*/ 2096 h 1720"/>
                <a:gd name="T72" fmla="+- 0 4774 3988"/>
                <a:gd name="T73" fmla="*/ T72 w 1720"/>
                <a:gd name="T74" fmla="+- 0 2121 404"/>
                <a:gd name="T75" fmla="*/ 2121 h 1720"/>
                <a:gd name="T76" fmla="+- 0 4922 3988"/>
                <a:gd name="T77" fmla="*/ T76 w 1720"/>
                <a:gd name="T78" fmla="+- 0 2121 404"/>
                <a:gd name="T79" fmla="*/ 2121 h 1720"/>
                <a:gd name="T80" fmla="+- 0 5065 3988"/>
                <a:gd name="T81" fmla="*/ T80 w 1720"/>
                <a:gd name="T82" fmla="+- 0 2096 404"/>
                <a:gd name="T83" fmla="*/ 2096 h 1720"/>
                <a:gd name="T84" fmla="+- 0 5199 3988"/>
                <a:gd name="T85" fmla="*/ T84 w 1720"/>
                <a:gd name="T86" fmla="+- 0 2049 404"/>
                <a:gd name="T87" fmla="*/ 2049 h 1720"/>
                <a:gd name="T88" fmla="+- 0 5321 3988"/>
                <a:gd name="T89" fmla="*/ T88 w 1720"/>
                <a:gd name="T90" fmla="+- 0 1982 404"/>
                <a:gd name="T91" fmla="*/ 1982 h 1720"/>
                <a:gd name="T92" fmla="+- 0 5431 3988"/>
                <a:gd name="T93" fmla="*/ T92 w 1720"/>
                <a:gd name="T94" fmla="+- 0 1896 404"/>
                <a:gd name="T95" fmla="*/ 1896 h 1720"/>
                <a:gd name="T96" fmla="+- 0 5525 3988"/>
                <a:gd name="T97" fmla="*/ T96 w 1720"/>
                <a:gd name="T98" fmla="+- 0 1794 404"/>
                <a:gd name="T99" fmla="*/ 1794 h 1720"/>
                <a:gd name="T100" fmla="+- 0 5602 3988"/>
                <a:gd name="T101" fmla="*/ T100 w 1720"/>
                <a:gd name="T102" fmla="+- 0 1677 404"/>
                <a:gd name="T103" fmla="*/ 1677 h 1720"/>
                <a:gd name="T104" fmla="+- 0 5659 3988"/>
                <a:gd name="T105" fmla="*/ T104 w 1720"/>
                <a:gd name="T106" fmla="+- 0 1549 404"/>
                <a:gd name="T107" fmla="*/ 1549 h 1720"/>
                <a:gd name="T108" fmla="+- 0 5696 3988"/>
                <a:gd name="T109" fmla="*/ T108 w 1720"/>
                <a:gd name="T110" fmla="+- 0 1410 404"/>
                <a:gd name="T111" fmla="*/ 1410 h 1720"/>
                <a:gd name="T112" fmla="+- 0 5708 3988"/>
                <a:gd name="T113" fmla="*/ T112 w 1720"/>
                <a:gd name="T114" fmla="+- 0 1264 404"/>
                <a:gd name="T115" fmla="*/ 1264 h 1720"/>
                <a:gd name="T116" fmla="+- 0 5696 3988"/>
                <a:gd name="T117" fmla="*/ T116 w 1720"/>
                <a:gd name="T118" fmla="+- 0 1117 404"/>
                <a:gd name="T119" fmla="*/ 1117 h 1720"/>
                <a:gd name="T120" fmla="+- 0 5659 3988"/>
                <a:gd name="T121" fmla="*/ T120 w 1720"/>
                <a:gd name="T122" fmla="+- 0 979 404"/>
                <a:gd name="T123" fmla="*/ 979 h 1720"/>
                <a:gd name="T124" fmla="+- 0 5602 3988"/>
                <a:gd name="T125" fmla="*/ T124 w 1720"/>
                <a:gd name="T126" fmla="+- 0 850 404"/>
                <a:gd name="T127" fmla="*/ 850 h 1720"/>
                <a:gd name="T128" fmla="+- 0 5525 3988"/>
                <a:gd name="T129" fmla="*/ T128 w 1720"/>
                <a:gd name="T130" fmla="+- 0 734 404"/>
                <a:gd name="T131" fmla="*/ 734 h 1720"/>
                <a:gd name="T132" fmla="+- 0 5431 3988"/>
                <a:gd name="T133" fmla="*/ T132 w 1720"/>
                <a:gd name="T134" fmla="+- 0 632 404"/>
                <a:gd name="T135" fmla="*/ 632 h 1720"/>
                <a:gd name="T136" fmla="+- 0 5321 3988"/>
                <a:gd name="T137" fmla="*/ T136 w 1720"/>
                <a:gd name="T138" fmla="+- 0 546 404"/>
                <a:gd name="T139" fmla="*/ 546 h 1720"/>
                <a:gd name="T140" fmla="+- 0 5199 3988"/>
                <a:gd name="T141" fmla="*/ T140 w 1720"/>
                <a:gd name="T142" fmla="+- 0 479 404"/>
                <a:gd name="T143" fmla="*/ 479 h 1720"/>
                <a:gd name="T144" fmla="+- 0 5065 3988"/>
                <a:gd name="T145" fmla="*/ T144 w 1720"/>
                <a:gd name="T146" fmla="+- 0 432 404"/>
                <a:gd name="T147" fmla="*/ 432 h 1720"/>
                <a:gd name="T148" fmla="+- 0 4922 3988"/>
                <a:gd name="T149" fmla="*/ T148 w 1720"/>
                <a:gd name="T150" fmla="+- 0 407 404"/>
                <a:gd name="T151" fmla="*/ 407 h 1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720" h="1720">
                  <a:moveTo>
                    <a:pt x="860" y="0"/>
                  </a:moveTo>
                  <a:lnTo>
                    <a:pt x="786" y="3"/>
                  </a:lnTo>
                  <a:lnTo>
                    <a:pt x="714" y="12"/>
                  </a:lnTo>
                  <a:lnTo>
                    <a:pt x="643" y="28"/>
                  </a:lnTo>
                  <a:lnTo>
                    <a:pt x="575" y="48"/>
                  </a:lnTo>
                  <a:lnTo>
                    <a:pt x="509" y="75"/>
                  </a:lnTo>
                  <a:lnTo>
                    <a:pt x="447" y="106"/>
                  </a:lnTo>
                  <a:lnTo>
                    <a:pt x="387" y="142"/>
                  </a:lnTo>
                  <a:lnTo>
                    <a:pt x="330" y="183"/>
                  </a:lnTo>
                  <a:lnTo>
                    <a:pt x="277" y="228"/>
                  </a:lnTo>
                  <a:lnTo>
                    <a:pt x="228" y="277"/>
                  </a:lnTo>
                  <a:lnTo>
                    <a:pt x="183" y="330"/>
                  </a:lnTo>
                  <a:lnTo>
                    <a:pt x="142" y="387"/>
                  </a:lnTo>
                  <a:lnTo>
                    <a:pt x="106" y="446"/>
                  </a:lnTo>
                  <a:lnTo>
                    <a:pt x="75" y="509"/>
                  </a:lnTo>
                  <a:lnTo>
                    <a:pt x="49" y="575"/>
                  </a:lnTo>
                  <a:lnTo>
                    <a:pt x="28" y="643"/>
                  </a:lnTo>
                  <a:lnTo>
                    <a:pt x="12" y="713"/>
                  </a:lnTo>
                  <a:lnTo>
                    <a:pt x="3" y="786"/>
                  </a:lnTo>
                  <a:lnTo>
                    <a:pt x="0" y="860"/>
                  </a:lnTo>
                  <a:lnTo>
                    <a:pt x="3" y="934"/>
                  </a:lnTo>
                  <a:lnTo>
                    <a:pt x="12" y="1006"/>
                  </a:lnTo>
                  <a:lnTo>
                    <a:pt x="28" y="1077"/>
                  </a:lnTo>
                  <a:lnTo>
                    <a:pt x="49" y="1145"/>
                  </a:lnTo>
                  <a:lnTo>
                    <a:pt x="75" y="1210"/>
                  </a:lnTo>
                  <a:lnTo>
                    <a:pt x="106" y="1273"/>
                  </a:lnTo>
                  <a:lnTo>
                    <a:pt x="142" y="1333"/>
                  </a:lnTo>
                  <a:lnTo>
                    <a:pt x="183" y="1390"/>
                  </a:lnTo>
                  <a:lnTo>
                    <a:pt x="228" y="1443"/>
                  </a:lnTo>
                  <a:lnTo>
                    <a:pt x="277" y="1492"/>
                  </a:lnTo>
                  <a:lnTo>
                    <a:pt x="330" y="1537"/>
                  </a:lnTo>
                  <a:lnTo>
                    <a:pt x="387" y="1578"/>
                  </a:lnTo>
                  <a:lnTo>
                    <a:pt x="447" y="1614"/>
                  </a:lnTo>
                  <a:lnTo>
                    <a:pt x="509" y="1645"/>
                  </a:lnTo>
                  <a:lnTo>
                    <a:pt x="575" y="1671"/>
                  </a:lnTo>
                  <a:lnTo>
                    <a:pt x="643" y="1692"/>
                  </a:lnTo>
                  <a:lnTo>
                    <a:pt x="714" y="1707"/>
                  </a:lnTo>
                  <a:lnTo>
                    <a:pt x="786" y="1717"/>
                  </a:lnTo>
                  <a:lnTo>
                    <a:pt x="860" y="1720"/>
                  </a:lnTo>
                  <a:lnTo>
                    <a:pt x="934" y="1717"/>
                  </a:lnTo>
                  <a:lnTo>
                    <a:pt x="1006" y="1707"/>
                  </a:lnTo>
                  <a:lnTo>
                    <a:pt x="1077" y="1692"/>
                  </a:lnTo>
                  <a:lnTo>
                    <a:pt x="1145" y="1671"/>
                  </a:lnTo>
                  <a:lnTo>
                    <a:pt x="1211" y="1645"/>
                  </a:lnTo>
                  <a:lnTo>
                    <a:pt x="1273" y="1614"/>
                  </a:lnTo>
                  <a:lnTo>
                    <a:pt x="1333" y="1578"/>
                  </a:lnTo>
                  <a:lnTo>
                    <a:pt x="1390" y="1537"/>
                  </a:lnTo>
                  <a:lnTo>
                    <a:pt x="1443" y="1492"/>
                  </a:lnTo>
                  <a:lnTo>
                    <a:pt x="1492" y="1443"/>
                  </a:lnTo>
                  <a:lnTo>
                    <a:pt x="1537" y="1390"/>
                  </a:lnTo>
                  <a:lnTo>
                    <a:pt x="1578" y="1333"/>
                  </a:lnTo>
                  <a:lnTo>
                    <a:pt x="1614" y="1273"/>
                  </a:lnTo>
                  <a:lnTo>
                    <a:pt x="1645" y="1210"/>
                  </a:lnTo>
                  <a:lnTo>
                    <a:pt x="1671" y="1145"/>
                  </a:lnTo>
                  <a:lnTo>
                    <a:pt x="1692" y="1077"/>
                  </a:lnTo>
                  <a:lnTo>
                    <a:pt x="1708" y="1006"/>
                  </a:lnTo>
                  <a:lnTo>
                    <a:pt x="1717" y="934"/>
                  </a:lnTo>
                  <a:lnTo>
                    <a:pt x="1720" y="860"/>
                  </a:lnTo>
                  <a:lnTo>
                    <a:pt x="1717" y="786"/>
                  </a:lnTo>
                  <a:lnTo>
                    <a:pt x="1708" y="713"/>
                  </a:lnTo>
                  <a:lnTo>
                    <a:pt x="1692" y="643"/>
                  </a:lnTo>
                  <a:lnTo>
                    <a:pt x="1671" y="575"/>
                  </a:lnTo>
                  <a:lnTo>
                    <a:pt x="1645" y="509"/>
                  </a:lnTo>
                  <a:lnTo>
                    <a:pt x="1614" y="446"/>
                  </a:lnTo>
                  <a:lnTo>
                    <a:pt x="1578" y="387"/>
                  </a:lnTo>
                  <a:lnTo>
                    <a:pt x="1537" y="330"/>
                  </a:lnTo>
                  <a:lnTo>
                    <a:pt x="1492" y="277"/>
                  </a:lnTo>
                  <a:lnTo>
                    <a:pt x="1443" y="228"/>
                  </a:lnTo>
                  <a:lnTo>
                    <a:pt x="1390" y="183"/>
                  </a:lnTo>
                  <a:lnTo>
                    <a:pt x="1333" y="142"/>
                  </a:lnTo>
                  <a:lnTo>
                    <a:pt x="1273" y="106"/>
                  </a:lnTo>
                  <a:lnTo>
                    <a:pt x="1211" y="75"/>
                  </a:lnTo>
                  <a:lnTo>
                    <a:pt x="1145" y="48"/>
                  </a:lnTo>
                  <a:lnTo>
                    <a:pt x="1077" y="28"/>
                  </a:lnTo>
                  <a:lnTo>
                    <a:pt x="1006" y="12"/>
                  </a:lnTo>
                  <a:lnTo>
                    <a:pt x="934" y="3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753923" rtl="0">
                <a:defRPr/>
              </a:pPr>
              <a:endParaRPr lang="en-US" sz="2968" kern="1200">
                <a:solidFill>
                  <a:prstClr val="black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3F2C964-7900-4C64-9A32-779F25476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" y="403"/>
              <a:ext cx="1720" cy="1720"/>
            </a:xfrm>
            <a:custGeom>
              <a:avLst/>
              <a:gdLst>
                <a:gd name="T0" fmla="+- 0 4922 3988"/>
                <a:gd name="T1" fmla="*/ T0 w 1720"/>
                <a:gd name="T2" fmla="+- 0 2121 404"/>
                <a:gd name="T3" fmla="*/ 2121 h 1720"/>
                <a:gd name="T4" fmla="+- 0 5065 3988"/>
                <a:gd name="T5" fmla="*/ T4 w 1720"/>
                <a:gd name="T6" fmla="+- 0 2096 404"/>
                <a:gd name="T7" fmla="*/ 2096 h 1720"/>
                <a:gd name="T8" fmla="+- 0 5199 3988"/>
                <a:gd name="T9" fmla="*/ T8 w 1720"/>
                <a:gd name="T10" fmla="+- 0 2049 404"/>
                <a:gd name="T11" fmla="*/ 2049 h 1720"/>
                <a:gd name="T12" fmla="+- 0 5321 3988"/>
                <a:gd name="T13" fmla="*/ T12 w 1720"/>
                <a:gd name="T14" fmla="+- 0 1982 404"/>
                <a:gd name="T15" fmla="*/ 1982 h 1720"/>
                <a:gd name="T16" fmla="+- 0 5431 3988"/>
                <a:gd name="T17" fmla="*/ T16 w 1720"/>
                <a:gd name="T18" fmla="+- 0 1896 404"/>
                <a:gd name="T19" fmla="*/ 1896 h 1720"/>
                <a:gd name="T20" fmla="+- 0 5525 3988"/>
                <a:gd name="T21" fmla="*/ T20 w 1720"/>
                <a:gd name="T22" fmla="+- 0 1794 404"/>
                <a:gd name="T23" fmla="*/ 1794 h 1720"/>
                <a:gd name="T24" fmla="+- 0 5602 3988"/>
                <a:gd name="T25" fmla="*/ T24 w 1720"/>
                <a:gd name="T26" fmla="+- 0 1677 404"/>
                <a:gd name="T27" fmla="*/ 1677 h 1720"/>
                <a:gd name="T28" fmla="+- 0 5659 3988"/>
                <a:gd name="T29" fmla="*/ T28 w 1720"/>
                <a:gd name="T30" fmla="+- 0 1549 404"/>
                <a:gd name="T31" fmla="*/ 1549 h 1720"/>
                <a:gd name="T32" fmla="+- 0 5696 3988"/>
                <a:gd name="T33" fmla="*/ T32 w 1720"/>
                <a:gd name="T34" fmla="+- 0 1410 404"/>
                <a:gd name="T35" fmla="*/ 1410 h 1720"/>
                <a:gd name="T36" fmla="+- 0 5708 3988"/>
                <a:gd name="T37" fmla="*/ T36 w 1720"/>
                <a:gd name="T38" fmla="+- 0 1264 404"/>
                <a:gd name="T39" fmla="*/ 1264 h 1720"/>
                <a:gd name="T40" fmla="+- 0 5696 3988"/>
                <a:gd name="T41" fmla="*/ T40 w 1720"/>
                <a:gd name="T42" fmla="+- 0 1117 404"/>
                <a:gd name="T43" fmla="*/ 1117 h 1720"/>
                <a:gd name="T44" fmla="+- 0 5659 3988"/>
                <a:gd name="T45" fmla="*/ T44 w 1720"/>
                <a:gd name="T46" fmla="+- 0 979 404"/>
                <a:gd name="T47" fmla="*/ 979 h 1720"/>
                <a:gd name="T48" fmla="+- 0 5602 3988"/>
                <a:gd name="T49" fmla="*/ T48 w 1720"/>
                <a:gd name="T50" fmla="+- 0 850 404"/>
                <a:gd name="T51" fmla="*/ 850 h 1720"/>
                <a:gd name="T52" fmla="+- 0 5525 3988"/>
                <a:gd name="T53" fmla="*/ T52 w 1720"/>
                <a:gd name="T54" fmla="+- 0 734 404"/>
                <a:gd name="T55" fmla="*/ 734 h 1720"/>
                <a:gd name="T56" fmla="+- 0 5431 3988"/>
                <a:gd name="T57" fmla="*/ T56 w 1720"/>
                <a:gd name="T58" fmla="+- 0 632 404"/>
                <a:gd name="T59" fmla="*/ 632 h 1720"/>
                <a:gd name="T60" fmla="+- 0 5321 3988"/>
                <a:gd name="T61" fmla="*/ T60 w 1720"/>
                <a:gd name="T62" fmla="+- 0 546 404"/>
                <a:gd name="T63" fmla="*/ 546 h 1720"/>
                <a:gd name="T64" fmla="+- 0 5199 3988"/>
                <a:gd name="T65" fmla="*/ T64 w 1720"/>
                <a:gd name="T66" fmla="+- 0 479 404"/>
                <a:gd name="T67" fmla="*/ 479 h 1720"/>
                <a:gd name="T68" fmla="+- 0 5065 3988"/>
                <a:gd name="T69" fmla="*/ T68 w 1720"/>
                <a:gd name="T70" fmla="+- 0 432 404"/>
                <a:gd name="T71" fmla="*/ 432 h 1720"/>
                <a:gd name="T72" fmla="+- 0 4922 3988"/>
                <a:gd name="T73" fmla="*/ T72 w 1720"/>
                <a:gd name="T74" fmla="+- 0 407 404"/>
                <a:gd name="T75" fmla="*/ 407 h 1720"/>
                <a:gd name="T76" fmla="+- 0 4774 3988"/>
                <a:gd name="T77" fmla="*/ T76 w 1720"/>
                <a:gd name="T78" fmla="+- 0 407 404"/>
                <a:gd name="T79" fmla="*/ 407 h 1720"/>
                <a:gd name="T80" fmla="+- 0 4631 3988"/>
                <a:gd name="T81" fmla="*/ T80 w 1720"/>
                <a:gd name="T82" fmla="+- 0 432 404"/>
                <a:gd name="T83" fmla="*/ 432 h 1720"/>
                <a:gd name="T84" fmla="+- 0 4497 3988"/>
                <a:gd name="T85" fmla="*/ T84 w 1720"/>
                <a:gd name="T86" fmla="+- 0 479 404"/>
                <a:gd name="T87" fmla="*/ 479 h 1720"/>
                <a:gd name="T88" fmla="+- 0 4375 3988"/>
                <a:gd name="T89" fmla="*/ T88 w 1720"/>
                <a:gd name="T90" fmla="+- 0 546 404"/>
                <a:gd name="T91" fmla="*/ 546 h 1720"/>
                <a:gd name="T92" fmla="+- 0 4265 3988"/>
                <a:gd name="T93" fmla="*/ T92 w 1720"/>
                <a:gd name="T94" fmla="+- 0 632 404"/>
                <a:gd name="T95" fmla="*/ 632 h 1720"/>
                <a:gd name="T96" fmla="+- 0 4171 3988"/>
                <a:gd name="T97" fmla="*/ T96 w 1720"/>
                <a:gd name="T98" fmla="+- 0 734 404"/>
                <a:gd name="T99" fmla="*/ 734 h 1720"/>
                <a:gd name="T100" fmla="+- 0 4094 3988"/>
                <a:gd name="T101" fmla="*/ T100 w 1720"/>
                <a:gd name="T102" fmla="+- 0 850 404"/>
                <a:gd name="T103" fmla="*/ 850 h 1720"/>
                <a:gd name="T104" fmla="+- 0 4037 3988"/>
                <a:gd name="T105" fmla="*/ T104 w 1720"/>
                <a:gd name="T106" fmla="+- 0 979 404"/>
                <a:gd name="T107" fmla="*/ 979 h 1720"/>
                <a:gd name="T108" fmla="+- 0 4000 3988"/>
                <a:gd name="T109" fmla="*/ T108 w 1720"/>
                <a:gd name="T110" fmla="+- 0 1117 404"/>
                <a:gd name="T111" fmla="*/ 1117 h 1720"/>
                <a:gd name="T112" fmla="+- 0 3988 3988"/>
                <a:gd name="T113" fmla="*/ T112 w 1720"/>
                <a:gd name="T114" fmla="+- 0 1264 404"/>
                <a:gd name="T115" fmla="*/ 1264 h 1720"/>
                <a:gd name="T116" fmla="+- 0 4000 3988"/>
                <a:gd name="T117" fmla="*/ T116 w 1720"/>
                <a:gd name="T118" fmla="+- 0 1410 404"/>
                <a:gd name="T119" fmla="*/ 1410 h 1720"/>
                <a:gd name="T120" fmla="+- 0 4037 3988"/>
                <a:gd name="T121" fmla="*/ T120 w 1720"/>
                <a:gd name="T122" fmla="+- 0 1549 404"/>
                <a:gd name="T123" fmla="*/ 1549 h 1720"/>
                <a:gd name="T124" fmla="+- 0 4094 3988"/>
                <a:gd name="T125" fmla="*/ T124 w 1720"/>
                <a:gd name="T126" fmla="+- 0 1677 404"/>
                <a:gd name="T127" fmla="*/ 1677 h 1720"/>
                <a:gd name="T128" fmla="+- 0 4171 3988"/>
                <a:gd name="T129" fmla="*/ T128 w 1720"/>
                <a:gd name="T130" fmla="+- 0 1794 404"/>
                <a:gd name="T131" fmla="*/ 1794 h 1720"/>
                <a:gd name="T132" fmla="+- 0 4265 3988"/>
                <a:gd name="T133" fmla="*/ T132 w 1720"/>
                <a:gd name="T134" fmla="+- 0 1896 404"/>
                <a:gd name="T135" fmla="*/ 1896 h 1720"/>
                <a:gd name="T136" fmla="+- 0 4375 3988"/>
                <a:gd name="T137" fmla="*/ T136 w 1720"/>
                <a:gd name="T138" fmla="+- 0 1982 404"/>
                <a:gd name="T139" fmla="*/ 1982 h 1720"/>
                <a:gd name="T140" fmla="+- 0 4497 3988"/>
                <a:gd name="T141" fmla="*/ T140 w 1720"/>
                <a:gd name="T142" fmla="+- 0 2049 404"/>
                <a:gd name="T143" fmla="*/ 2049 h 1720"/>
                <a:gd name="T144" fmla="+- 0 4631 3988"/>
                <a:gd name="T145" fmla="*/ T144 w 1720"/>
                <a:gd name="T146" fmla="+- 0 2096 404"/>
                <a:gd name="T147" fmla="*/ 2096 h 1720"/>
                <a:gd name="T148" fmla="+- 0 4774 3988"/>
                <a:gd name="T149" fmla="*/ T148 w 1720"/>
                <a:gd name="T150" fmla="+- 0 2121 404"/>
                <a:gd name="T151" fmla="*/ 2121 h 1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720" h="1720">
                  <a:moveTo>
                    <a:pt x="860" y="1720"/>
                  </a:moveTo>
                  <a:lnTo>
                    <a:pt x="934" y="1717"/>
                  </a:lnTo>
                  <a:lnTo>
                    <a:pt x="1006" y="1707"/>
                  </a:lnTo>
                  <a:lnTo>
                    <a:pt x="1077" y="1692"/>
                  </a:lnTo>
                  <a:lnTo>
                    <a:pt x="1145" y="1671"/>
                  </a:lnTo>
                  <a:lnTo>
                    <a:pt x="1211" y="1645"/>
                  </a:lnTo>
                  <a:lnTo>
                    <a:pt x="1273" y="1614"/>
                  </a:lnTo>
                  <a:lnTo>
                    <a:pt x="1333" y="1578"/>
                  </a:lnTo>
                  <a:lnTo>
                    <a:pt x="1390" y="1537"/>
                  </a:lnTo>
                  <a:lnTo>
                    <a:pt x="1443" y="1492"/>
                  </a:lnTo>
                  <a:lnTo>
                    <a:pt x="1492" y="1443"/>
                  </a:lnTo>
                  <a:lnTo>
                    <a:pt x="1537" y="1390"/>
                  </a:lnTo>
                  <a:lnTo>
                    <a:pt x="1578" y="1333"/>
                  </a:lnTo>
                  <a:lnTo>
                    <a:pt x="1614" y="1273"/>
                  </a:lnTo>
                  <a:lnTo>
                    <a:pt x="1645" y="1210"/>
                  </a:lnTo>
                  <a:lnTo>
                    <a:pt x="1671" y="1145"/>
                  </a:lnTo>
                  <a:lnTo>
                    <a:pt x="1692" y="1077"/>
                  </a:lnTo>
                  <a:lnTo>
                    <a:pt x="1708" y="1006"/>
                  </a:lnTo>
                  <a:lnTo>
                    <a:pt x="1717" y="934"/>
                  </a:lnTo>
                  <a:lnTo>
                    <a:pt x="1720" y="860"/>
                  </a:lnTo>
                  <a:lnTo>
                    <a:pt x="1717" y="786"/>
                  </a:lnTo>
                  <a:lnTo>
                    <a:pt x="1708" y="713"/>
                  </a:lnTo>
                  <a:lnTo>
                    <a:pt x="1692" y="643"/>
                  </a:lnTo>
                  <a:lnTo>
                    <a:pt x="1671" y="575"/>
                  </a:lnTo>
                  <a:lnTo>
                    <a:pt x="1645" y="509"/>
                  </a:lnTo>
                  <a:lnTo>
                    <a:pt x="1614" y="446"/>
                  </a:lnTo>
                  <a:lnTo>
                    <a:pt x="1578" y="387"/>
                  </a:lnTo>
                  <a:lnTo>
                    <a:pt x="1537" y="330"/>
                  </a:lnTo>
                  <a:lnTo>
                    <a:pt x="1492" y="277"/>
                  </a:lnTo>
                  <a:lnTo>
                    <a:pt x="1443" y="228"/>
                  </a:lnTo>
                  <a:lnTo>
                    <a:pt x="1390" y="183"/>
                  </a:lnTo>
                  <a:lnTo>
                    <a:pt x="1333" y="142"/>
                  </a:lnTo>
                  <a:lnTo>
                    <a:pt x="1273" y="106"/>
                  </a:lnTo>
                  <a:lnTo>
                    <a:pt x="1211" y="75"/>
                  </a:lnTo>
                  <a:lnTo>
                    <a:pt x="1145" y="48"/>
                  </a:lnTo>
                  <a:lnTo>
                    <a:pt x="1077" y="28"/>
                  </a:lnTo>
                  <a:lnTo>
                    <a:pt x="1006" y="12"/>
                  </a:lnTo>
                  <a:lnTo>
                    <a:pt x="934" y="3"/>
                  </a:lnTo>
                  <a:lnTo>
                    <a:pt x="860" y="0"/>
                  </a:lnTo>
                  <a:lnTo>
                    <a:pt x="786" y="3"/>
                  </a:lnTo>
                  <a:lnTo>
                    <a:pt x="714" y="12"/>
                  </a:lnTo>
                  <a:lnTo>
                    <a:pt x="643" y="28"/>
                  </a:lnTo>
                  <a:lnTo>
                    <a:pt x="575" y="48"/>
                  </a:lnTo>
                  <a:lnTo>
                    <a:pt x="509" y="75"/>
                  </a:lnTo>
                  <a:lnTo>
                    <a:pt x="447" y="106"/>
                  </a:lnTo>
                  <a:lnTo>
                    <a:pt x="387" y="142"/>
                  </a:lnTo>
                  <a:lnTo>
                    <a:pt x="330" y="183"/>
                  </a:lnTo>
                  <a:lnTo>
                    <a:pt x="277" y="228"/>
                  </a:lnTo>
                  <a:lnTo>
                    <a:pt x="228" y="277"/>
                  </a:lnTo>
                  <a:lnTo>
                    <a:pt x="183" y="330"/>
                  </a:lnTo>
                  <a:lnTo>
                    <a:pt x="142" y="387"/>
                  </a:lnTo>
                  <a:lnTo>
                    <a:pt x="106" y="446"/>
                  </a:lnTo>
                  <a:lnTo>
                    <a:pt x="75" y="509"/>
                  </a:lnTo>
                  <a:lnTo>
                    <a:pt x="49" y="575"/>
                  </a:lnTo>
                  <a:lnTo>
                    <a:pt x="28" y="643"/>
                  </a:lnTo>
                  <a:lnTo>
                    <a:pt x="12" y="713"/>
                  </a:lnTo>
                  <a:lnTo>
                    <a:pt x="3" y="786"/>
                  </a:lnTo>
                  <a:lnTo>
                    <a:pt x="0" y="860"/>
                  </a:lnTo>
                  <a:lnTo>
                    <a:pt x="3" y="934"/>
                  </a:lnTo>
                  <a:lnTo>
                    <a:pt x="12" y="1006"/>
                  </a:lnTo>
                  <a:lnTo>
                    <a:pt x="28" y="1077"/>
                  </a:lnTo>
                  <a:lnTo>
                    <a:pt x="49" y="1145"/>
                  </a:lnTo>
                  <a:lnTo>
                    <a:pt x="75" y="1210"/>
                  </a:lnTo>
                  <a:lnTo>
                    <a:pt x="106" y="1273"/>
                  </a:lnTo>
                  <a:lnTo>
                    <a:pt x="142" y="1333"/>
                  </a:lnTo>
                  <a:lnTo>
                    <a:pt x="183" y="1390"/>
                  </a:lnTo>
                  <a:lnTo>
                    <a:pt x="228" y="1443"/>
                  </a:lnTo>
                  <a:lnTo>
                    <a:pt x="277" y="1492"/>
                  </a:lnTo>
                  <a:lnTo>
                    <a:pt x="330" y="1537"/>
                  </a:lnTo>
                  <a:lnTo>
                    <a:pt x="387" y="1578"/>
                  </a:lnTo>
                  <a:lnTo>
                    <a:pt x="447" y="1614"/>
                  </a:lnTo>
                  <a:lnTo>
                    <a:pt x="509" y="1645"/>
                  </a:lnTo>
                  <a:lnTo>
                    <a:pt x="575" y="1671"/>
                  </a:lnTo>
                  <a:lnTo>
                    <a:pt x="643" y="1692"/>
                  </a:lnTo>
                  <a:lnTo>
                    <a:pt x="714" y="1707"/>
                  </a:lnTo>
                  <a:lnTo>
                    <a:pt x="786" y="1717"/>
                  </a:lnTo>
                  <a:lnTo>
                    <a:pt x="860" y="1720"/>
                  </a:lnTo>
                  <a:close/>
                </a:path>
              </a:pathLst>
            </a:custGeom>
            <a:noFill/>
            <a:ln w="50800">
              <a:solidFill>
                <a:srgbClr val="CDD7E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50781" tIns="75390" rIns="150781" bIns="75390" anchor="t" anchorCtr="0" upright="1">
              <a:noAutofit/>
            </a:bodyPr>
            <a:lstStyle/>
            <a:p>
              <a:pPr algn="l" defTabSz="753923" rtl="0">
                <a:defRPr/>
              </a:pPr>
              <a:endParaRPr lang="en-US" sz="2968" kern="1200">
                <a:solidFill>
                  <a:prstClr val="black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0AAC564-A450-450C-872E-5CC0221C3B8E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735"/>
              <a:ext cx="105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 Box 6">
              <a:extLst>
                <a:ext uri="{FF2B5EF4-FFF2-40B4-BE49-F238E27FC236}">
                  <a16:creationId xmlns:a16="http://schemas.microsoft.com/office/drawing/2014/main" id="{529C51E0-3001-450A-B00A-AED5D43212A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" y="363"/>
              <a:ext cx="3278" cy="1800"/>
            </a:xfrm>
            <a:prstGeom prst="rect">
              <a:avLst/>
            </a:prstGeom>
            <a:solidFill>
              <a:srgbClr val="52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414652" algn="l" defTabSz="753923" rtl="0">
                <a:spcBef>
                  <a:spcPts val="2193"/>
                </a:spcBef>
                <a:defRPr/>
              </a:pPr>
              <a:endParaRPr lang="en-US" sz="1814" kern="12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9E3830A-1512-4D19-B1AF-65CDC901B8B3}"/>
              </a:ext>
            </a:extLst>
          </p:cNvPr>
          <p:cNvSpPr txBox="1"/>
          <p:nvPr/>
        </p:nvSpPr>
        <p:spPr>
          <a:xfrm>
            <a:off x="7315825" y="8490338"/>
            <a:ext cx="10052050" cy="1614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507846" rtl="0"/>
            <a:r>
              <a:rPr lang="en-US" sz="3298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Housing Stability:  </a:t>
            </a:r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Tidewater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Gardens households remain stably </a:t>
            </a:r>
          </a:p>
          <a:p>
            <a:pPr algn="l" defTabSz="1507846" rtl="0"/>
            <a:r>
              <a:rPr lang="en-US" sz="3298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housed in their housing of choice.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8B0F64-9EF2-6FFD-54C6-0F54DA691FAE}"/>
              </a:ext>
            </a:extLst>
          </p:cNvPr>
          <p:cNvSpPr txBox="1"/>
          <p:nvPr/>
        </p:nvSpPr>
        <p:spPr>
          <a:xfrm>
            <a:off x="17211764" y="10912446"/>
            <a:ext cx="2892336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/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LEARN</a:t>
            </a:r>
          </a:p>
        </p:txBody>
      </p:sp>
    </p:spTree>
    <p:extLst>
      <p:ext uri="{BB962C8B-B14F-4D97-AF65-F5344CB8AC3E}">
        <p14:creationId xmlns:p14="http://schemas.microsoft.com/office/powerpoint/2010/main" val="41032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F1E92FE-E077-13DC-D09B-9CAADDB450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789527"/>
              </p:ext>
            </p:extLst>
          </p:nvPr>
        </p:nvGraphicFramePr>
        <p:xfrm>
          <a:off x="1941322" y="1837158"/>
          <a:ext cx="15672816" cy="9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2E872CD6-E272-4166-C238-A1D918F42599}"/>
              </a:ext>
            </a:extLst>
          </p:cNvPr>
          <p:cNvSpPr txBox="1">
            <a:spLocks/>
          </p:cNvSpPr>
          <p:nvPr/>
        </p:nvSpPr>
        <p:spPr>
          <a:xfrm>
            <a:off x="-514897" y="5816600"/>
            <a:ext cx="11610128" cy="98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5077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500" b="1" spc="-232" dirty="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</a:br>
            <a:endParaRPr lang="en-US" sz="4500" b="1" spc="-232" dirty="0">
              <a:solidFill>
                <a:srgbClr val="4472C4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9DC517-02B6-F691-DFB6-6162D5FF2D18}"/>
              </a:ext>
            </a:extLst>
          </p:cNvPr>
          <p:cNvSpPr txBox="1">
            <a:spLocks/>
          </p:cNvSpPr>
          <p:nvPr/>
        </p:nvSpPr>
        <p:spPr>
          <a:xfrm>
            <a:off x="1128664" y="-2972849"/>
            <a:ext cx="11610128" cy="98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5077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b="1" spc="-232" dirty="0">
              <a:solidFill>
                <a:srgbClr val="4472C4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A85E57-6941-5F73-A358-896709457E8A}"/>
              </a:ext>
            </a:extLst>
          </p:cNvPr>
          <p:cNvSpPr txBox="1">
            <a:spLocks/>
          </p:cNvSpPr>
          <p:nvPr/>
        </p:nvSpPr>
        <p:spPr>
          <a:xfrm>
            <a:off x="450849" y="167530"/>
            <a:ext cx="15742879" cy="1290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8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 Receiving Supportive Services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78C4EEA2-B7A0-C295-4A5E-D45E79EB17D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580" y="380567"/>
            <a:ext cx="3766352" cy="864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B00587-97C2-C760-8F56-5863772039E5}"/>
              </a:ext>
            </a:extLst>
          </p:cNvPr>
          <p:cNvSpPr txBox="1"/>
          <p:nvPr/>
        </p:nvSpPr>
        <p:spPr>
          <a:xfrm>
            <a:off x="17211764" y="10912446"/>
            <a:ext cx="2892336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/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LEARN</a:t>
            </a:r>
          </a:p>
        </p:txBody>
      </p:sp>
    </p:spTree>
    <p:extLst>
      <p:ext uri="{BB962C8B-B14F-4D97-AF65-F5344CB8AC3E}">
        <p14:creationId xmlns:p14="http://schemas.microsoft.com/office/powerpoint/2010/main" val="2785106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BDDD9-D3B1-C3C8-1566-5F980AEEC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641" y="2128734"/>
            <a:ext cx="14289479" cy="918061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5100" b="1" dirty="0">
                <a:latin typeface="Arial" panose="020B0604020202020204" pitchFamily="34" charset="0"/>
                <a:cs typeface="Arial" panose="020B0604020202020204" pitchFamily="34" charset="0"/>
              </a:rPr>
              <a:t>Support for Residents Returning to Unity:</a:t>
            </a:r>
          </a:p>
          <a:p>
            <a:pPr lvl="1" algn="just"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USI is actively working with families who wish to return to Unity Place</a:t>
            </a:r>
          </a:p>
          <a:p>
            <a:pPr lvl="1" algn="just"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We are ensuring families have all necessary documentation and attending NRHA briefings to offer guidance and support</a:t>
            </a:r>
          </a:p>
          <a:p>
            <a:pPr lvl="1" algn="just"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Current Status: 11 families have been approved; additional families are in the application process</a:t>
            </a:r>
          </a:p>
          <a:p>
            <a:pPr marL="0" lvl="1" indent="0" algn="just">
              <a:lnSpc>
                <a:spcPct val="120000"/>
              </a:lnSpc>
              <a:spcBef>
                <a:spcPts val="1649"/>
              </a:spcBef>
              <a:buNone/>
            </a:pPr>
            <a:r>
              <a:rPr lang="en-US" sz="5100" b="1" dirty="0">
                <a:latin typeface="Arial" panose="020B0604020202020204" pitchFamily="34" charset="0"/>
                <a:cs typeface="Arial" panose="020B0604020202020204" pitchFamily="34" charset="0"/>
              </a:rPr>
              <a:t>Homeownership Assistance:</a:t>
            </a:r>
          </a:p>
          <a:p>
            <a:pPr lvl="1" algn="just"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People First, empowered by USI, is supporting three households currently working with lenders to achieve homeownership. </a:t>
            </a:r>
          </a:p>
          <a:p>
            <a:pPr marL="0" lvl="1" indent="0" algn="just">
              <a:lnSpc>
                <a:spcPct val="120000"/>
              </a:lnSpc>
              <a:spcBef>
                <a:spcPts val="1649"/>
              </a:spcBef>
              <a:buNone/>
            </a:pPr>
            <a:r>
              <a:rPr lang="en-US" sz="5100" b="1" dirty="0">
                <a:latin typeface="Arial" panose="020B0604020202020204" pitchFamily="34" charset="0"/>
                <a:cs typeface="Arial" panose="020B0604020202020204" pitchFamily="34" charset="0"/>
              </a:rPr>
              <a:t>Youth Engagement Programs</a:t>
            </a: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This summer, 26 youth (15 households) participated in various programs</a:t>
            </a:r>
          </a:p>
          <a:p>
            <a:pPr lvl="1" algn="just"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Program Highlights: </a:t>
            </a:r>
          </a:p>
          <a:p>
            <a:pPr lvl="2" algn="just"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50 youth attended summer programs, including summer school. </a:t>
            </a:r>
          </a:p>
          <a:p>
            <a:pPr lvl="2" algn="just"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118 youth are enrolled in sports, recreation, or cultural programs. </a:t>
            </a:r>
          </a:p>
          <a:p>
            <a:pPr lvl="1" algn="just"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Program Partners include (but not limited to): Southside Boys and Girls Club,  Kroc Center, Norfolk Parks and Recreation, and Champions</a:t>
            </a:r>
          </a:p>
          <a:p>
            <a:pPr marL="0" indent="0">
              <a:spcBef>
                <a:spcPts val="0"/>
              </a:spcBef>
              <a:buNone/>
            </a:pPr>
            <a:endParaRPr lang="en-US" sz="51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5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en-US" sz="5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141176-341F-976B-25AB-DD363F3C7BE2}"/>
              </a:ext>
            </a:extLst>
          </p:cNvPr>
          <p:cNvSpPr txBox="1">
            <a:spLocks/>
          </p:cNvSpPr>
          <p:nvPr/>
        </p:nvSpPr>
        <p:spPr>
          <a:xfrm>
            <a:off x="509231" y="714248"/>
            <a:ext cx="11610128" cy="98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5077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507846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First Updates</a:t>
            </a:r>
          </a:p>
        </p:txBody>
      </p:sp>
      <p:pic>
        <p:nvPicPr>
          <p:cNvPr id="2" name="Picture 2" descr="Image result for community engagement">
            <a:extLst>
              <a:ext uri="{FF2B5EF4-FFF2-40B4-BE49-F238E27FC236}">
                <a16:creationId xmlns:a16="http://schemas.microsoft.com/office/drawing/2014/main" id="{2859DB33-4EEF-7391-9B45-85B3CA99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70736" y="2811891"/>
            <a:ext cx="3137043" cy="31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FF27B23-7F53-7F80-3F38-0471D314978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580" y="380567"/>
            <a:ext cx="3766352" cy="86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56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8E824E-E9D5-75C3-0D03-BF23A16B9F57}"/>
              </a:ext>
            </a:extLst>
          </p:cNvPr>
          <p:cNvSpPr txBox="1">
            <a:spLocks/>
          </p:cNvSpPr>
          <p:nvPr/>
        </p:nvSpPr>
        <p:spPr>
          <a:xfrm>
            <a:off x="1251480" y="5531132"/>
            <a:ext cx="7518364" cy="4770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5077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507846">
              <a:spcAft>
                <a:spcPts val="600"/>
              </a:spcAft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Bash 2025</a:t>
            </a:r>
          </a:p>
        </p:txBody>
      </p:sp>
      <p:pic>
        <p:nvPicPr>
          <p:cNvPr id="13" name="Picture 12" descr="A doctor attending to a patient&#10;&#10;AI-generated content may be incorrect.">
            <a:extLst>
              <a:ext uri="{FF2B5EF4-FFF2-40B4-BE49-F238E27FC236}">
                <a16:creationId xmlns:a16="http://schemas.microsoft.com/office/drawing/2014/main" id="{6189DEA8-A8F8-24CE-4552-B7800EFF6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8" r="6294" b="-2"/>
          <a:stretch>
            <a:fillRect/>
          </a:stretch>
        </p:blipFill>
        <p:spPr>
          <a:xfrm>
            <a:off x="-3" y="1731"/>
            <a:ext cx="5026029" cy="4522805"/>
          </a:xfrm>
          <a:prstGeom prst="rect">
            <a:avLst/>
          </a:prstGeom>
        </p:spPr>
      </p:pic>
      <p:pic>
        <p:nvPicPr>
          <p:cNvPr id="7" name="Content Placeholder 6" descr="A group of people standing under a tent&#10;&#10;AI-generated content may be incorrect.">
            <a:extLst>
              <a:ext uri="{FF2B5EF4-FFF2-40B4-BE49-F238E27FC236}">
                <a16:creationId xmlns:a16="http://schemas.microsoft.com/office/drawing/2014/main" id="{782F4C97-402D-CC5D-68A8-C25CA55DE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13605" b="-2"/>
          <a:stretch>
            <a:fillRect/>
          </a:stretch>
        </p:blipFill>
        <p:spPr>
          <a:xfrm>
            <a:off x="10052050" y="10"/>
            <a:ext cx="5015989" cy="4522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1B732-0E7D-F358-97E7-8924F7D90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8947" b="-2"/>
          <a:stretch>
            <a:fillRect/>
          </a:stretch>
        </p:blipFill>
        <p:spPr>
          <a:xfrm>
            <a:off x="5026020" y="935"/>
            <a:ext cx="5026030" cy="4522805"/>
          </a:xfrm>
          <a:prstGeom prst="rect">
            <a:avLst/>
          </a:prstGeom>
          <a:effectLst>
            <a:outerShdw blurRad="254000" dist="190500" sx="90000" sy="9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11" name="Picture 10" descr="A group of people standing together outside&#10;&#10;AI-generated content may be incorrect.">
            <a:extLst>
              <a:ext uri="{FF2B5EF4-FFF2-40B4-BE49-F238E27FC236}">
                <a16:creationId xmlns:a16="http://schemas.microsoft.com/office/drawing/2014/main" id="{625D0F6C-BD5E-7064-56BC-822FA792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20526" b="-2"/>
          <a:stretch>
            <a:fillRect/>
          </a:stretch>
        </p:blipFill>
        <p:spPr>
          <a:xfrm>
            <a:off x="15068039" y="-4"/>
            <a:ext cx="5036061" cy="4522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00460E-481C-DCB6-1B2D-268AB1C229B6}"/>
              </a:ext>
            </a:extLst>
          </p:cNvPr>
          <p:cNvSpPr txBox="1"/>
          <p:nvPr/>
        </p:nvSpPr>
        <p:spPr>
          <a:xfrm>
            <a:off x="8823960" y="5427262"/>
            <a:ext cx="10218420" cy="4978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rtl="0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July 25th, the Southeastern Cooperative Educational Program field was alive with laughter, music, and community spirit as People First hosted its annual Summer Bash! This multigenerational celebration brought together families, a powerhouse group of community partners, face painting, balloon animals, and more! The People </a:t>
            </a:r>
            <a:r>
              <a:rPr lang="en-US" sz="28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</a:t>
            </a:r>
            <a:r>
              <a:rPr lang="en-US" sz="24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</a:t>
            </a: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Team even provided transportation so no one missed out. By the end of the day, the community left with new friendships, strengthened connections, and a few extra treats in hand. </a:t>
            </a:r>
          </a:p>
        </p:txBody>
      </p:sp>
    </p:spTree>
    <p:extLst>
      <p:ext uri="{BB962C8B-B14F-4D97-AF65-F5344CB8AC3E}">
        <p14:creationId xmlns:p14="http://schemas.microsoft.com/office/powerpoint/2010/main" val="1962841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F2141-1FEF-2B2B-8CAC-FFC5346B2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8BFD50-A866-6D4E-9939-2AD239467FF3}"/>
              </a:ext>
            </a:extLst>
          </p:cNvPr>
          <p:cNvSpPr txBox="1">
            <a:spLocks/>
          </p:cNvSpPr>
          <p:nvPr/>
        </p:nvSpPr>
        <p:spPr>
          <a:xfrm>
            <a:off x="1873871" y="827869"/>
            <a:ext cx="8178179" cy="2709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8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Engagement Activities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DD812-3BBF-2228-4559-17E47E96A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448" y="3711388"/>
            <a:ext cx="8178179" cy="671277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lvl="1" indent="-228600" defTabSz="914400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People First, Empowered by USI- “Family Night” Chat &amp; Chew –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with sessions covering banking and goal setting for adults, as well as college preparation for students.</a:t>
            </a:r>
          </a:p>
          <a:p>
            <a:pPr lvl="2" indent="-228600" defTabSz="914400">
              <a:lnSpc>
                <a:spcPct val="120000"/>
              </a:lnSpc>
              <a:spcBef>
                <a:spcPct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September 10, 2025, 6 PM – 8 PM –– Norview Community Center –– 6380 Sewells Point Rd.</a:t>
            </a:r>
          </a:p>
          <a:p>
            <a:pPr lvl="1" indent="-228600" defTabSz="914400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Meet the Author Event</a:t>
            </a:r>
          </a:p>
          <a:p>
            <a:pPr lvl="2" indent="-228600" defTabSz="914400">
              <a:lnSpc>
                <a:spcPct val="120000"/>
              </a:lnSpc>
              <a:spcBef>
                <a:spcPct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September 27, 2025, 1 PM –– Jordan- Newby Library –– Broad Creek 1425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Norchester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Ave. </a:t>
            </a:r>
          </a:p>
          <a:p>
            <a:pPr lvl="1" indent="-228600" defTabSz="914400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Partner Meeting </a:t>
            </a:r>
          </a:p>
          <a:p>
            <a:pPr lvl="2" indent="-228600" defTabSz="914400">
              <a:lnSpc>
                <a:spcPct val="120000"/>
              </a:lnSpc>
              <a:spcBef>
                <a:spcPct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September 30, 10 AM–1 PM –– Food Bank of Southeastern Virginia  –– 800 Tidewater Drive.</a:t>
            </a:r>
          </a:p>
          <a:p>
            <a:pPr lvl="1" indent="-228600" defTabSz="914400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College Boot Camp</a:t>
            </a:r>
          </a:p>
          <a:p>
            <a:pPr lvl="2" indent="-228600" defTabSz="914400">
              <a:lnSpc>
                <a:spcPct val="120000"/>
              </a:lnSpc>
              <a:spcBef>
                <a:spcPct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Oct 27, 2025 (Time TBA) –– USI Office –– 259 Granby Street. </a:t>
            </a:r>
          </a:p>
          <a:p>
            <a:pPr lvl="1" indent="-228600" defTabSz="914400"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Trunk &amp; Treat </a:t>
            </a:r>
          </a:p>
          <a:p>
            <a:pPr marL="2113320" lvl="2" indent="-228600" defTabSz="914400">
              <a:lnSpc>
                <a:spcPct val="120000"/>
              </a:lnSpc>
              <a:spcBef>
                <a:spcPct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October 30, 2025 (Time TBA)  –– Food Bank of Southeastern Virginia–– 800 Tidewater Drive.</a:t>
            </a:r>
          </a:p>
          <a:p>
            <a:pPr lvl="2" indent="-228600" defTabSz="914400">
              <a:spcBef>
                <a:spcPct val="0"/>
              </a:spcBef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3923" lvl="1" indent="-228600" defTabSz="914400">
              <a:spcBef>
                <a:spcPct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>
              <a:spcBef>
                <a:spcPct val="0"/>
              </a:spcBef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228600" defTabSz="914400">
              <a:spcBef>
                <a:spcPts val="0"/>
              </a:spcBef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Text&#10;&#10;AI-generated content may be incorrect.">
            <a:extLst>
              <a:ext uri="{FF2B5EF4-FFF2-40B4-BE49-F238E27FC236}">
                <a16:creationId xmlns:a16="http://schemas.microsoft.com/office/drawing/2014/main" id="{C9B02160-4D78-EC59-A22E-3B77890E7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7"/>
          <a:stretch>
            <a:fillRect/>
          </a:stretch>
        </p:blipFill>
        <p:spPr>
          <a:xfrm>
            <a:off x="11179755" y="806591"/>
            <a:ext cx="7694250" cy="887529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10555391"/>
            <a:ext cx="20104100" cy="75325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9483" y="10555391"/>
            <a:ext cx="13444613" cy="75325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9D29EE-160E-4E44-4621-EFE40F498A16}"/>
              </a:ext>
            </a:extLst>
          </p:cNvPr>
          <p:cNvSpPr txBox="1">
            <a:spLocks/>
          </p:cNvSpPr>
          <p:nvPr/>
        </p:nvSpPr>
        <p:spPr>
          <a:xfrm>
            <a:off x="1078092" y="1421660"/>
            <a:ext cx="9290497" cy="2949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5077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l" defTabSz="1507846" rtl="0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  <a:defRPr/>
            </a:pPr>
            <a:endParaRPr lang="en-US" sz="5500" b="1" kern="12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3463D4-A56D-2803-CBFA-C34F99939998}"/>
              </a:ext>
            </a:extLst>
          </p:cNvPr>
          <p:cNvSpPr txBox="1">
            <a:spLocks/>
          </p:cNvSpPr>
          <p:nvPr/>
        </p:nvSpPr>
        <p:spPr>
          <a:xfrm>
            <a:off x="10160598" y="9765438"/>
            <a:ext cx="8709660" cy="8362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76943" indent="-376943" algn="l" defTabSz="150777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Char char="•"/>
              <a:defRPr sz="46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31" indent="-376943" algn="l" defTabSz="150777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720" indent="-376943" algn="l" defTabSz="150777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608" indent="-376943" algn="l" defTabSz="150777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496" indent="-376943" algn="l" defTabSz="150777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382" indent="-376943" algn="l" defTabSz="150777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271" indent="-376943" algn="l" defTabSz="150777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159" indent="-376943" algn="l" defTabSz="150777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047" indent="-376943" algn="l" defTabSz="150777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2231" lvl="1" indent="0" algn="just" defTabSz="914400">
              <a:buNone/>
            </a:pP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Shanell Keene, the featured author, is a former Tidewater Gardens resident who is actively engaged in the People First program.</a:t>
            </a:r>
          </a:p>
          <a:p>
            <a:pPr indent="-228600" algn="ctr" defTabSz="914400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300" dirty="0"/>
          </a:p>
          <a:p>
            <a:pPr indent="-228600" defTabSz="914400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408754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673149"/>
            <a:ext cx="20095210" cy="26155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753110" y="3913188"/>
            <a:ext cx="18366740" cy="4759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989"/>
              </a:spcAft>
              <a:buNone/>
              <a:defRPr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494F7C-9EAF-3125-4E5E-5CB3373FC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0765"/>
            <a:ext cx="9027895" cy="1429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66400-2620-47EA-EAEF-93772B58A556}"/>
              </a:ext>
            </a:extLst>
          </p:cNvPr>
          <p:cNvSpPr txBox="1"/>
          <p:nvPr/>
        </p:nvSpPr>
        <p:spPr>
          <a:xfrm>
            <a:off x="13547760" y="8876673"/>
            <a:ext cx="6390355" cy="2264402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/>
          <a:p>
            <a:pPr algn="l" defTabSz="1507846" rtl="0">
              <a:lnSpc>
                <a:spcPct val="110000"/>
              </a:lnSpc>
              <a:spcBef>
                <a:spcPct val="0"/>
              </a:spcBef>
              <a:spcAft>
                <a:spcPts val="989"/>
              </a:spcAft>
              <a:defRPr/>
            </a:pPr>
            <a:endParaRPr lang="en-US" sz="3298" i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D4EB2-9C1A-CB30-6417-1D6DC6FB04F2}"/>
              </a:ext>
            </a:extLst>
          </p:cNvPr>
          <p:cNvSpPr txBox="1"/>
          <p:nvPr/>
        </p:nvSpPr>
        <p:spPr>
          <a:xfrm>
            <a:off x="13547760" y="8876673"/>
            <a:ext cx="6390355" cy="982513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  <a:buClrTx/>
              <a:buSzTx/>
              <a:buFontTx/>
              <a:buNone/>
              <a:tabLst/>
              <a:defRPr/>
            </a:pPr>
            <a:endParaRPr kumimoji="0" lang="en-US" sz="3298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8D7EF8-E313-359C-DEFD-381F00B4D403}"/>
              </a:ext>
            </a:extLst>
          </p:cNvPr>
          <p:cNvSpPr txBox="1"/>
          <p:nvPr/>
        </p:nvSpPr>
        <p:spPr>
          <a:xfrm>
            <a:off x="374650" y="8931275"/>
            <a:ext cx="1149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442" marR="0" lvl="1" indent="-565442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89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Update - Unity Place and Kinship at Kindred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073CFA-AE73-E816-B14B-0C81291FB0AA}"/>
              </a:ext>
            </a:extLst>
          </p:cNvPr>
          <p:cNvSpPr/>
          <p:nvPr/>
        </p:nvSpPr>
        <p:spPr>
          <a:xfrm>
            <a:off x="0" y="10496235"/>
            <a:ext cx="20104100" cy="914400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endParaRPr lang="en-US" sz="2638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7C492858-F6D2-C706-072B-AB7EC0056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8" y="10611544"/>
            <a:ext cx="2183604" cy="595528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02B2A0F5-8C5F-C8CA-43D0-F2F6915C12A5}"/>
              </a:ext>
            </a:extLst>
          </p:cNvPr>
          <p:cNvSpPr txBox="1"/>
          <p:nvPr/>
        </p:nvSpPr>
        <p:spPr>
          <a:xfrm>
            <a:off x="753904" y="777106"/>
            <a:ext cx="18502808" cy="753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2010410" rtl="0" hangingPunct="0">
              <a:lnSpc>
                <a:spcPct val="90000"/>
              </a:lnSpc>
              <a:defRPr sz="11600" spc="-232">
                <a:latin typeface="+mn-lt"/>
                <a:ea typeface="+mn-ea"/>
                <a:cs typeface="+mn-cs"/>
                <a:sym typeface="ABC Arizona Mix Medium"/>
              </a:defRPr>
            </a:pPr>
            <a:r>
              <a:rPr lang="en-US" sz="4947" spc="247" dirty="0">
                <a:solidFill>
                  <a:srgbClr val="000000"/>
                </a:solidFill>
                <a:latin typeface="Neue Haas Grotesk Text Pro" panose="020B0504020202020204" pitchFamily="34" charset="77"/>
                <a:cs typeface="Calibri" panose="020F0502020204030204" pitchFamily="34" charset="0"/>
                <a:sym typeface="ABC Arizona Mix Medium"/>
              </a:rPr>
              <a:t>          </a:t>
            </a:r>
            <a:r>
              <a:rPr lang="en-US" sz="5400" b="1" kern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BC Arizona Mix Medium"/>
              </a:rPr>
              <a:t>Unity Place – Block 17 and 18</a:t>
            </a:r>
            <a:endParaRPr lang="en-US" sz="5442" b="1" kern="12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BC Arizona Mix Medium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872D6D-3BCD-2DBF-E095-765EF73018ED}"/>
              </a:ext>
            </a:extLst>
          </p:cNvPr>
          <p:cNvCxnSpPr>
            <a:cxnSpLocks/>
          </p:cNvCxnSpPr>
          <p:nvPr/>
        </p:nvCxnSpPr>
        <p:spPr>
          <a:xfrm>
            <a:off x="753904" y="1622111"/>
            <a:ext cx="18540448" cy="0"/>
          </a:xfrm>
          <a:prstGeom prst="line">
            <a:avLst/>
          </a:prstGeom>
          <a:ln>
            <a:solidFill>
              <a:srgbClr val="003F2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824092-EA6D-89DA-8435-88928450F46D}"/>
              </a:ext>
            </a:extLst>
          </p:cNvPr>
          <p:cNvSpPr txBox="1"/>
          <p:nvPr/>
        </p:nvSpPr>
        <p:spPr>
          <a:xfrm>
            <a:off x="809749" y="1958631"/>
            <a:ext cx="8105651" cy="8259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l" defTabSz="1005230" rtl="0" hangingPunct="0">
              <a:lnSpc>
                <a:spcPct val="150000"/>
              </a:lnSpc>
              <a:spcAft>
                <a:spcPts val="495"/>
              </a:spcAft>
            </a:pPr>
            <a:r>
              <a:rPr lang="en-US" altLang="en-US" sz="27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Block 17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The punch list for the residential component has been completed. The ground floor is still pending, and the final punch list is yet to be finalized.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Sitework in progress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Final inspections (fire alarm, elevator, etc.) in progress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Building operational (elevator, MEP start-up, power, sprinkler)</a:t>
            </a:r>
          </a:p>
          <a:p>
            <a:pPr marL="376961" lvl="3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The Temporary Certificate of Occupancy (TCO) is projected to be issued by August 2025</a:t>
            </a:r>
            <a:endParaRPr lang="en-US" altLang="en-US" sz="275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Beatrice"/>
            </a:endParaRPr>
          </a:p>
          <a:p>
            <a:pPr lvl="3" algn="l" defTabSz="1005230" rtl="0" hangingPunct="0">
              <a:spcAft>
                <a:spcPts val="495"/>
              </a:spcAft>
            </a:pPr>
            <a:r>
              <a:rPr lang="en-US" altLang="en-US" sz="27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Block 18</a:t>
            </a:r>
          </a:p>
          <a:p>
            <a:pPr marL="376961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Water &amp; power turned on</a:t>
            </a:r>
          </a:p>
          <a:p>
            <a:pPr marL="376961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Elevator installation in progress</a:t>
            </a:r>
          </a:p>
          <a:p>
            <a:pPr marL="376961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Metal panel installation in progress</a:t>
            </a:r>
          </a:p>
          <a:p>
            <a:pPr marL="376961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Finishes (paint, flooring) in progress</a:t>
            </a:r>
          </a:p>
          <a:p>
            <a:pPr marL="376961" indent="-376961" algn="l" defTabSz="1005230" rtl="0" hangingPunct="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altLang="en-US" sz="2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Beatrice"/>
              </a:rPr>
              <a:t>TCO ) is projected to be issued by October 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A48914-A107-40E5-A2A6-2A1E179B2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325" y="10558339"/>
            <a:ext cx="913791" cy="7506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1A66E4-830A-BA17-58AD-D17EE511C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91" y="280302"/>
            <a:ext cx="1875530" cy="1224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694BD7-720B-7CB0-A018-F29BBF7A5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220" y="10391583"/>
            <a:ext cx="2136246" cy="1035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D61F6-B438-DB8B-DB9A-8941C592B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53241" y="6579770"/>
            <a:ext cx="4945295" cy="3553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8F6C6-7976-B240-CFB5-FF15C66DB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0538" y="6585296"/>
            <a:ext cx="4945295" cy="3548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684DBF-15DC-16A7-171B-EEDECC9155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0539" y="2302095"/>
            <a:ext cx="9967998" cy="3861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0C6D3-28C5-16A7-75E6-08AA24837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07308" y="244856"/>
            <a:ext cx="5419305" cy="85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08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00366C"/>
      </a:dk2>
      <a:lt2>
        <a:srgbClr val="DFE3E5"/>
      </a:lt2>
      <a:accent1>
        <a:srgbClr val="00366C"/>
      </a:accent1>
      <a:accent2>
        <a:srgbClr val="84BD00"/>
      </a:accent2>
      <a:accent3>
        <a:srgbClr val="1F2B45"/>
      </a:accent3>
      <a:accent4>
        <a:srgbClr val="BBE151"/>
      </a:accent4>
      <a:accent5>
        <a:srgbClr val="95A7CF"/>
      </a:accent5>
      <a:accent6>
        <a:srgbClr val="D8EE9A"/>
      </a:accent6>
      <a:hlink>
        <a:srgbClr val="FFFFFF"/>
      </a:hlink>
      <a:folHlink>
        <a:srgbClr val="84BD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folk Brand Power Point BROADCAST" id="{A9C45F8F-6C1E-45B7-9B54-765DDF0A342D}" vid="{F67D46E4-AEB9-4DF9-B8A6-23FD88A70EA3}"/>
    </a:ext>
  </a:extLst>
</a:theme>
</file>

<file path=ppt/theme/theme3.xml><?xml version="1.0" encoding="utf-8"?>
<a:theme xmlns:a="http://schemas.openxmlformats.org/drawingml/2006/main" name="21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ABC Arizona Mix Medium"/>
        <a:ea typeface="ABC Arizona Mix Medium"/>
        <a:cs typeface="ABC Arizona Mix Medium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ts val="2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Beatrice"/>
            <a:ea typeface="Beatrice"/>
            <a:cs typeface="Beatrice"/>
            <a:sym typeface="Beatric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0_BasicBlack">
    <a:dk1>
      <a:srgbClr val="000000"/>
    </a:dk1>
    <a:lt1>
      <a:srgbClr val="FFFFFF"/>
    </a:lt1>
    <a:dk2>
      <a:srgbClr val="434343"/>
    </a:dk2>
    <a:lt2>
      <a:srgbClr val="A9A9A9"/>
    </a:lt2>
    <a:accent1>
      <a:srgbClr val="0076BA"/>
    </a:accent1>
    <a:accent2>
      <a:srgbClr val="05A89D"/>
    </a:accent2>
    <a:accent3>
      <a:srgbClr val="1DB100"/>
    </a:accent3>
    <a:accent4>
      <a:srgbClr val="F9B900"/>
    </a:accent4>
    <a:accent5>
      <a:srgbClr val="EE220D"/>
    </a:accent5>
    <a:accent6>
      <a:srgbClr val="CB297B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20_BasicBlack">
    <a:dk1>
      <a:srgbClr val="000000"/>
    </a:dk1>
    <a:lt1>
      <a:srgbClr val="FFFFFF"/>
    </a:lt1>
    <a:dk2>
      <a:srgbClr val="434343"/>
    </a:dk2>
    <a:lt2>
      <a:srgbClr val="A9A9A9"/>
    </a:lt2>
    <a:accent1>
      <a:srgbClr val="0076BA"/>
    </a:accent1>
    <a:accent2>
      <a:srgbClr val="05A89D"/>
    </a:accent2>
    <a:accent3>
      <a:srgbClr val="1DB100"/>
    </a:accent3>
    <a:accent4>
      <a:srgbClr val="F9B900"/>
    </a:accent4>
    <a:accent5>
      <a:srgbClr val="EE220D"/>
    </a:accent5>
    <a:accent6>
      <a:srgbClr val="CB297B"/>
    </a:accent6>
    <a:hlink>
      <a:srgbClr val="0000FF"/>
    </a:hlink>
    <a:folHlink>
      <a:srgbClr val="FF00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7240439FA79540988F389DF53200BA" ma:contentTypeVersion="16" ma:contentTypeDescription="Create a new document." ma:contentTypeScope="" ma:versionID="ae5a314c5b71a14118b3ea7295249253">
  <xsd:schema xmlns:xsd="http://www.w3.org/2001/XMLSchema" xmlns:xs="http://www.w3.org/2001/XMLSchema" xmlns:p="http://schemas.microsoft.com/office/2006/metadata/properties" xmlns:ns3="3fe783dd-6c32-49b1-9ffa-c7344d75ab9c" xmlns:ns4="615034b9-3ead-4ea5-943b-cde0140ec5ba" targetNamespace="http://schemas.microsoft.com/office/2006/metadata/properties" ma:root="true" ma:fieldsID="447a92dba71baa70c044fd85f5f6376b" ns3:_="" ns4:_="">
    <xsd:import namespace="3fe783dd-6c32-49b1-9ffa-c7344d75ab9c"/>
    <xsd:import namespace="615034b9-3ead-4ea5-943b-cde0140ec5b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e783dd-6c32-49b1-9ffa-c7344d75ab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5034b9-3ead-4ea5-943b-cde0140ec5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15034b9-3ead-4ea5-943b-cde0140ec5b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37BF74-4F57-4F13-99D1-DD5B959F7D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e783dd-6c32-49b1-9ffa-c7344d75ab9c"/>
    <ds:schemaRef ds:uri="615034b9-3ead-4ea5-943b-cde0140ec5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F32032-0832-4C7D-A213-8FC65C45C04D}">
  <ds:schemaRefs>
    <ds:schemaRef ds:uri="http://www.w3.org/XML/1998/namespace"/>
    <ds:schemaRef ds:uri="http://purl.org/dc/dcmitype/"/>
    <ds:schemaRef ds:uri="3fe783dd-6c32-49b1-9ffa-c7344d75ab9c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615034b9-3ead-4ea5-943b-cde0140ec5ba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8D2AA8E-329E-4661-906E-99118B2465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24162</TotalTime>
  <Words>1666</Words>
  <Application>Microsoft Office PowerPoint</Application>
  <PresentationFormat>Custom</PresentationFormat>
  <Paragraphs>332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Beatrice</vt:lpstr>
      <vt:lpstr>Calibri</vt:lpstr>
      <vt:lpstr>Calibri Light</vt:lpstr>
      <vt:lpstr>Corbel</vt:lpstr>
      <vt:lpstr>Gill Sans</vt:lpstr>
      <vt:lpstr>Gill Sans SemiBold</vt:lpstr>
      <vt:lpstr>Helvetica</vt:lpstr>
      <vt:lpstr>Helvetica Neue Medium</vt:lpstr>
      <vt:lpstr>Mont</vt:lpstr>
      <vt:lpstr>Neue Haas Grotesk Text Pro</vt:lpstr>
      <vt:lpstr>Poppins</vt:lpstr>
      <vt:lpstr>Symbol</vt:lpstr>
      <vt:lpstr>1_Office Theme</vt:lpstr>
      <vt:lpstr>1_Custom Design</vt:lpstr>
      <vt:lpstr>21_BasicBlack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Reminders and Announcements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Chau, Ha</dc:creator>
  <cp:lastModifiedBy>Davis, Paige</cp:lastModifiedBy>
  <cp:revision>434</cp:revision>
  <cp:lastPrinted>2025-07-14T18:17:32Z</cp:lastPrinted>
  <dcterms:created xsi:type="dcterms:W3CDTF">2023-10-04T15:27:56Z</dcterms:created>
  <dcterms:modified xsi:type="dcterms:W3CDTF">2025-08-21T21:02:06Z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2023-09-25T00:00:00Z</vt:filetime>
  </property>
  <property fmtid="{D5CDD505-2E9C-101B-9397-08002B2CF9AE}" pid="3" name="Creator">
    <vt:lpwstr>PDFium</vt:lpwstr>
  </property>
  <property fmtid="{D5CDD505-2E9C-101B-9397-08002B2CF9AE}" pid="4" name="Producer">
    <vt:lpwstr>PDFium</vt:lpwstr>
  </property>
  <property fmtid="{D5CDD505-2E9C-101B-9397-08002B2CF9AE}" pid="5" name="LastSaved">
    <vt:filetime>2023-09-25T00:00:00Z</vt:filetime>
  </property>
  <property fmtid="{D5CDD505-2E9C-101B-9397-08002B2CF9AE}" pid="6" name="MSIP_Label_c566fcff-ab6b-4493-921c-934a4cb56afe_Enabled">
    <vt:lpwstr>true</vt:lpwstr>
  </property>
  <property fmtid="{D5CDD505-2E9C-101B-9397-08002B2CF9AE}" pid="7" name="MSIP_Label_c566fcff-ab6b-4493-921c-934a4cb56afe_SetDate">
    <vt:lpwstr>2024-01-13T13:18:22Z</vt:lpwstr>
  </property>
  <property fmtid="{D5CDD505-2E9C-101B-9397-08002B2CF9AE}" pid="8" name="MSIP_Label_c566fcff-ab6b-4493-921c-934a4cb56afe_Method">
    <vt:lpwstr>Standard</vt:lpwstr>
  </property>
  <property fmtid="{D5CDD505-2E9C-101B-9397-08002B2CF9AE}" pid="9" name="MSIP_Label_c566fcff-ab6b-4493-921c-934a4cb56afe_Name">
    <vt:lpwstr>defa4170-0d19-0005-0004-bc88714345d2</vt:lpwstr>
  </property>
  <property fmtid="{D5CDD505-2E9C-101B-9397-08002B2CF9AE}" pid="10" name="MSIP_Label_c566fcff-ab6b-4493-921c-934a4cb56afe_SiteId">
    <vt:lpwstr>bee54346-2be3-4094-b085-750cc2394442</vt:lpwstr>
  </property>
  <property fmtid="{D5CDD505-2E9C-101B-9397-08002B2CF9AE}" pid="11" name="MSIP_Label_c566fcff-ab6b-4493-921c-934a4cb56afe_ActionId">
    <vt:lpwstr>a78c29c8-4052-4e98-bcf3-62f54ea5172e</vt:lpwstr>
  </property>
  <property fmtid="{D5CDD505-2E9C-101B-9397-08002B2CF9AE}" pid="12" name="MSIP_Label_c566fcff-ab6b-4493-921c-934a4cb56afe_ContentBits">
    <vt:lpwstr>0</vt:lpwstr>
  </property>
  <property fmtid="{D5CDD505-2E9C-101B-9397-08002B2CF9AE}" pid="13" name="ContentTypeId">
    <vt:lpwstr>0x010100C27240439FA79540988F389DF53200BA</vt:lpwstr>
  </property>
</Properties>
</file>